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7"/>
  </p:notesMasterIdLst>
  <p:handoutMasterIdLst>
    <p:handoutMasterId r:id="rId78"/>
  </p:handoutMasterIdLst>
  <p:sldIdLst>
    <p:sldId id="256" r:id="rId2"/>
    <p:sldId id="309" r:id="rId3"/>
    <p:sldId id="310" r:id="rId4"/>
    <p:sldId id="403" r:id="rId5"/>
    <p:sldId id="311" r:id="rId6"/>
    <p:sldId id="312" r:id="rId7"/>
    <p:sldId id="378" r:id="rId8"/>
    <p:sldId id="313" r:id="rId9"/>
    <p:sldId id="417" r:id="rId10"/>
    <p:sldId id="418" r:id="rId11"/>
    <p:sldId id="314" r:id="rId12"/>
    <p:sldId id="315" r:id="rId13"/>
    <p:sldId id="377" r:id="rId14"/>
    <p:sldId id="316" r:id="rId15"/>
    <p:sldId id="317" r:id="rId16"/>
    <p:sldId id="318" r:id="rId17"/>
    <p:sldId id="319" r:id="rId18"/>
    <p:sldId id="320" r:id="rId19"/>
    <p:sldId id="379" r:id="rId20"/>
    <p:sldId id="321" r:id="rId21"/>
    <p:sldId id="322" r:id="rId22"/>
    <p:sldId id="323" r:id="rId23"/>
    <p:sldId id="324" r:id="rId24"/>
    <p:sldId id="325" r:id="rId25"/>
    <p:sldId id="326" r:id="rId26"/>
    <p:sldId id="330" r:id="rId27"/>
    <p:sldId id="331" r:id="rId28"/>
    <p:sldId id="375" r:id="rId29"/>
    <p:sldId id="332" r:id="rId30"/>
    <p:sldId id="376" r:id="rId31"/>
    <p:sldId id="333" r:id="rId32"/>
    <p:sldId id="404" r:id="rId33"/>
    <p:sldId id="334" r:id="rId34"/>
    <p:sldId id="335" r:id="rId35"/>
    <p:sldId id="336" r:id="rId36"/>
    <p:sldId id="337" r:id="rId37"/>
    <p:sldId id="338" r:id="rId38"/>
    <p:sldId id="339" r:id="rId39"/>
    <p:sldId id="340" r:id="rId40"/>
    <p:sldId id="341" r:id="rId41"/>
    <p:sldId id="342" r:id="rId42"/>
    <p:sldId id="343" r:id="rId43"/>
    <p:sldId id="405" r:id="rId44"/>
    <p:sldId id="344" r:id="rId45"/>
    <p:sldId id="345" r:id="rId46"/>
    <p:sldId id="346" r:id="rId47"/>
    <p:sldId id="347" r:id="rId48"/>
    <p:sldId id="348" r:id="rId49"/>
    <p:sldId id="349" r:id="rId50"/>
    <p:sldId id="350" r:id="rId51"/>
    <p:sldId id="351" r:id="rId52"/>
    <p:sldId id="352" r:id="rId53"/>
    <p:sldId id="353" r:id="rId54"/>
    <p:sldId id="354" r:id="rId55"/>
    <p:sldId id="356" r:id="rId56"/>
    <p:sldId id="357" r:id="rId57"/>
    <p:sldId id="358" r:id="rId58"/>
    <p:sldId id="359" r:id="rId59"/>
    <p:sldId id="361" r:id="rId60"/>
    <p:sldId id="362" r:id="rId61"/>
    <p:sldId id="363" r:id="rId62"/>
    <p:sldId id="380" r:id="rId63"/>
    <p:sldId id="364" r:id="rId64"/>
    <p:sldId id="365" r:id="rId65"/>
    <p:sldId id="366" r:id="rId66"/>
    <p:sldId id="367" r:id="rId67"/>
    <p:sldId id="368" r:id="rId68"/>
    <p:sldId id="406" r:id="rId69"/>
    <p:sldId id="369" r:id="rId70"/>
    <p:sldId id="370" r:id="rId71"/>
    <p:sldId id="371" r:id="rId72"/>
    <p:sldId id="372" r:id="rId73"/>
    <p:sldId id="373" r:id="rId74"/>
    <p:sldId id="374" r:id="rId75"/>
    <p:sldId id="419" r:id="rId76"/>
  </p:sldIdLst>
  <p:sldSz cx="9144000" cy="6858000" type="screen4x3"/>
  <p:notesSz cx="6858000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00"/>
    <a:srgbClr val="00FF00"/>
    <a:srgbClr val="33CC33"/>
    <a:srgbClr val="FFFFFF"/>
    <a:srgbClr val="245794"/>
    <a:srgbClr val="040910"/>
    <a:srgbClr val="0814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9010" autoAdjust="0"/>
  </p:normalViewPr>
  <p:slideViewPr>
    <p:cSldViewPr>
      <p:cViewPr varScale="1">
        <p:scale>
          <a:sx n="115" d="100"/>
          <a:sy n="115" d="100"/>
        </p:scale>
        <p:origin x="1494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handoutMaster" Target="handoutMasters/handout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752" tIns="45877" rIns="91752" bIns="458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752" tIns="45877" rIns="91752" bIns="4587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B4309DA-C459-4615-99A5-2767D786E7C2}" type="datetimeFigureOut">
              <a:rPr lang="pl-PL"/>
              <a:pPr>
                <a:defRPr/>
              </a:pPr>
              <a:t>21.09.2018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752" tIns="45877" rIns="91752" bIns="458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752" tIns="45877" rIns="91752" bIns="4587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E434A4D-56EB-4C66-AD5E-65A17C4F5A2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752" tIns="45877" rIns="91752" bIns="458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752" tIns="45877" rIns="91752" bIns="4587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D9EEF24-20FD-442B-9C3F-3C45456D04C1}" type="datetimeFigureOut">
              <a:rPr lang="pl-PL"/>
              <a:pPr>
                <a:defRPr/>
              </a:pPr>
              <a:t>21.09.2018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2" tIns="45877" rIns="91752" bIns="45877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714875"/>
            <a:ext cx="5486400" cy="4467225"/>
          </a:xfrm>
          <a:prstGeom prst="rect">
            <a:avLst/>
          </a:prstGeom>
        </p:spPr>
        <p:txBody>
          <a:bodyPr vert="horz" lIns="91752" tIns="45877" rIns="91752" bIns="45877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752" tIns="45877" rIns="91752" bIns="458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752" tIns="45877" rIns="91752" bIns="4587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89A639F-6468-4CB0-B8A1-31329D7B8A3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741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A55895-015B-4641-9248-36FA238DB399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l-PL"/>
          </a:p>
        </p:txBody>
      </p:sp>
      <p:sp>
        <p:nvSpPr>
          <p:cNvPr id="17412" name="Symbol zastępczy nagłówka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9144000" cy="501650"/>
          </a:xfrm>
          <a:prstGeom prst="rect">
            <a:avLst/>
          </a:prstGeom>
          <a:solidFill>
            <a:srgbClr val="081422"/>
          </a:solidFill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pl-PL"/>
              <a:t>Kuratorium  Oświaty  w  Katowicach  -  Delegatura  w  Częstochowie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stopki 4"/>
          <p:cNvSpPr txBox="1">
            <a:spLocks/>
          </p:cNvSpPr>
          <p:nvPr userDrawn="1"/>
        </p:nvSpPr>
        <p:spPr>
          <a:xfrm>
            <a:off x="-3175" y="6356350"/>
            <a:ext cx="9144000" cy="501650"/>
          </a:xfrm>
          <a:prstGeom prst="rect">
            <a:avLst/>
          </a:prstGeom>
          <a:solidFill>
            <a:srgbClr val="081422"/>
          </a:solidFill>
        </p:spPr>
        <p:txBody>
          <a:bodyPr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mtClean="0"/>
              <a:t>Kuratorium  Oświaty  w  Katowicach  -  Delegatura  w  Częstochowie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58FE26B-77BF-4B42-85C1-2F681A720C34}" type="datetime1">
              <a:rPr lang="pl-PL"/>
              <a:pPr>
                <a:defRPr/>
              </a:pPr>
              <a:t>21.09.2018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5016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pl-PL"/>
              <a:t>Kuratorium  Oświaty  w  Katowicach  -  Delegatura  w  Częstochowie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76CC215-468D-4927-B448-7E1B0059752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0652F98-031F-4F01-B5C8-C2A62557980F}" type="datetime1">
              <a:rPr lang="pl-PL"/>
              <a:pPr>
                <a:defRPr/>
              </a:pPr>
              <a:t>21.09.2018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5016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pl-PL"/>
              <a:t>Kuratorium  Oświaty  w  Katowicach  -  Delegatura  w  Częstochowie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6522BD4-9E83-4826-B054-3FAD02D6FD1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Slajd tytułow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6"/>
          <p:cNvSpPr txBox="1"/>
          <p:nvPr userDrawn="1"/>
        </p:nvSpPr>
        <p:spPr>
          <a:xfrm>
            <a:off x="0" y="0"/>
            <a:ext cx="91440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Współpraca z JST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D2806FE-3FC6-4FA8-8C04-E0A150254899}" type="datetime1">
              <a:rPr lang="pl-PL"/>
              <a:pPr>
                <a:defRPr/>
              </a:pPr>
              <a:t>21.09.2018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5016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pl-PL"/>
              <a:t>Kuratorium  Oświaty  w  Katowicach  -  Delegatura  w  Częstochowie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4"/>
          <p:cNvSpPr txBox="1">
            <a:spLocks/>
          </p:cNvSpPr>
          <p:nvPr userDrawn="1"/>
        </p:nvSpPr>
        <p:spPr>
          <a:xfrm>
            <a:off x="-3175" y="6356350"/>
            <a:ext cx="9144000" cy="501650"/>
          </a:xfrm>
          <a:prstGeom prst="rect">
            <a:avLst/>
          </a:prstGeom>
          <a:solidFill>
            <a:srgbClr val="081422"/>
          </a:solidFill>
        </p:spPr>
        <p:txBody>
          <a:bodyPr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mtClean="0"/>
              <a:t>Kuratorium  Oświaty  w  Katowicach  -  Delegatura  w  Częstochowie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u="non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4"/>
          <p:cNvSpPr txBox="1">
            <a:spLocks/>
          </p:cNvSpPr>
          <p:nvPr userDrawn="1"/>
        </p:nvSpPr>
        <p:spPr>
          <a:xfrm>
            <a:off x="-3175" y="6356350"/>
            <a:ext cx="9144000" cy="501650"/>
          </a:xfrm>
          <a:prstGeom prst="rect">
            <a:avLst/>
          </a:prstGeom>
          <a:solidFill>
            <a:srgbClr val="081422"/>
          </a:solidFill>
        </p:spPr>
        <p:txBody>
          <a:bodyPr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mtClean="0"/>
              <a:t>Kuratorium  Oświaty  w  Katowicach  -  Delegatura  w  Częstochowie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stopki 4"/>
          <p:cNvSpPr txBox="1">
            <a:spLocks/>
          </p:cNvSpPr>
          <p:nvPr userDrawn="1"/>
        </p:nvSpPr>
        <p:spPr>
          <a:xfrm>
            <a:off x="-3175" y="6356350"/>
            <a:ext cx="9144000" cy="501650"/>
          </a:xfrm>
          <a:prstGeom prst="rect">
            <a:avLst/>
          </a:prstGeom>
          <a:solidFill>
            <a:srgbClr val="081422"/>
          </a:solidFill>
        </p:spPr>
        <p:txBody>
          <a:bodyPr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mtClean="0"/>
              <a:t>Kuratorium  Oświaty  w  Katowicach  -  Delegatura  w  Częstochowie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stopki 4"/>
          <p:cNvSpPr txBox="1">
            <a:spLocks/>
          </p:cNvSpPr>
          <p:nvPr userDrawn="1"/>
        </p:nvSpPr>
        <p:spPr>
          <a:xfrm>
            <a:off x="-3175" y="6356350"/>
            <a:ext cx="9144000" cy="501650"/>
          </a:xfrm>
          <a:prstGeom prst="rect">
            <a:avLst/>
          </a:prstGeom>
          <a:solidFill>
            <a:srgbClr val="081422"/>
          </a:solidFill>
        </p:spPr>
        <p:txBody>
          <a:bodyPr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mtClean="0"/>
              <a:t>Kuratorium  Oświaty  w  Katowicach  -  Delegatura  w  Częstochowie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stopki 4"/>
          <p:cNvSpPr txBox="1">
            <a:spLocks/>
          </p:cNvSpPr>
          <p:nvPr userDrawn="1"/>
        </p:nvSpPr>
        <p:spPr>
          <a:xfrm>
            <a:off x="-3175" y="6356350"/>
            <a:ext cx="9144000" cy="501650"/>
          </a:xfrm>
          <a:prstGeom prst="rect">
            <a:avLst/>
          </a:prstGeom>
          <a:solidFill>
            <a:srgbClr val="081422"/>
          </a:solidFill>
        </p:spPr>
        <p:txBody>
          <a:bodyPr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mtClean="0"/>
              <a:t>Kuratorium  Oświaty  w  Katowicach  -  Delegatura  w  Częstochowie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4"/>
          <p:cNvSpPr txBox="1">
            <a:spLocks/>
          </p:cNvSpPr>
          <p:nvPr userDrawn="1"/>
        </p:nvSpPr>
        <p:spPr>
          <a:xfrm>
            <a:off x="-3175" y="6356350"/>
            <a:ext cx="9144000" cy="501650"/>
          </a:xfrm>
          <a:prstGeom prst="rect">
            <a:avLst/>
          </a:prstGeom>
          <a:solidFill>
            <a:srgbClr val="081422"/>
          </a:solidFill>
        </p:spPr>
        <p:txBody>
          <a:bodyPr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mtClean="0"/>
              <a:t>Kuratorium  Oświaty  w  Katowicach  -  Delegatura  w  Częstochowie</a:t>
            </a:r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stopki 4"/>
          <p:cNvSpPr txBox="1">
            <a:spLocks/>
          </p:cNvSpPr>
          <p:nvPr userDrawn="1"/>
        </p:nvSpPr>
        <p:spPr>
          <a:xfrm>
            <a:off x="-3175" y="6356350"/>
            <a:ext cx="9144000" cy="501650"/>
          </a:xfrm>
          <a:prstGeom prst="rect">
            <a:avLst/>
          </a:prstGeom>
          <a:solidFill>
            <a:srgbClr val="081422"/>
          </a:solidFill>
        </p:spPr>
        <p:txBody>
          <a:bodyPr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mtClean="0"/>
              <a:t>Kuratorium  Oświaty  w  Katowicach  -  Delegatura  w  Częstochowie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40910"/>
            </a:gs>
            <a:gs pos="87000">
              <a:srgbClr val="3176C9"/>
            </a:gs>
            <a:gs pos="100000">
              <a:srgbClr val="3176C9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/>
              <a:t>Specjalne potrzeby edukacyjne dzieci i uczniów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87488"/>
          </a:xfrm>
        </p:spPr>
        <p:txBody>
          <a:bodyPr>
            <a:noAutofit/>
          </a:bodyPr>
          <a:lstStyle/>
          <a:p>
            <a:pPr eaLnBrk="1" hangingPunct="1"/>
            <a:r>
              <a:rPr lang="pl-PL" sz="2400" smtClean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Kuratorium Oświaty</a:t>
            </a:r>
            <a:br>
              <a:rPr lang="pl-PL" sz="2400" smtClean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2400" smtClean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 Katowicach</a:t>
            </a:r>
            <a:endParaRPr lang="pl-PL" sz="2400" smtClean="0">
              <a:solidFill>
                <a:srgbClr val="8EB4E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itchFamily="18" charset="0"/>
            </a:endParaRPr>
          </a:p>
          <a:p>
            <a:pPr eaLnBrk="1" hangingPunct="1"/>
            <a:r>
              <a:rPr lang="pl-PL" sz="24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Delegatura w Częstochowie</a:t>
            </a:r>
          </a:p>
        </p:txBody>
      </p:sp>
      <p:cxnSp>
        <p:nvCxnSpPr>
          <p:cNvPr id="5" name="Łącznik prostoliniowy 4"/>
          <p:cNvCxnSpPr/>
          <p:nvPr/>
        </p:nvCxnSpPr>
        <p:spPr>
          <a:xfrm>
            <a:off x="684213" y="3644900"/>
            <a:ext cx="7775575" cy="0"/>
          </a:xfrm>
          <a:prstGeom prst="line">
            <a:avLst/>
          </a:prstGeom>
          <a:ln w="12700" cmpd="dbl"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dtytuł 2"/>
          <p:cNvSpPr txBox="1">
            <a:spLocks/>
          </p:cNvSpPr>
          <p:nvPr/>
        </p:nvSpPr>
        <p:spPr>
          <a:xfrm>
            <a:off x="1371600" y="5768975"/>
            <a:ext cx="6400800" cy="75565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endParaRPr lang="pl-PL" sz="1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itchFamily="18" charset="0"/>
            </a:endParaRPr>
          </a:p>
        </p:txBody>
      </p:sp>
      <p:pic>
        <p:nvPicPr>
          <p:cNvPr id="8" name="Obraz 7"/>
          <p:cNvPicPr>
            <a:picLocks noChangeAspect="1" noChangeArrowheads="1"/>
          </p:cNvPicPr>
          <p:nvPr/>
        </p:nvPicPr>
        <p:blipFill>
          <a:blip r:embed="rId3"/>
          <a:srcRect l="2261" t="3426" r="8110" b="77017"/>
          <a:stretch>
            <a:fillRect/>
          </a:stretch>
        </p:blipFill>
        <p:spPr bwMode="auto">
          <a:xfrm>
            <a:off x="250825" y="4164013"/>
            <a:ext cx="1728788" cy="236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l-PL" sz="3200" b="1" dirty="0">
                <a:effectLst/>
              </a:rPr>
              <a:t>Odroczenie spełniania obowiązku szkolnego – </a:t>
            </a:r>
            <a:br>
              <a:rPr lang="pl-PL" sz="3200" b="1" dirty="0">
                <a:effectLst/>
              </a:rPr>
            </a:br>
            <a:r>
              <a:rPr lang="pl-PL" sz="3200" b="1" dirty="0">
                <a:effectLst/>
              </a:rPr>
              <a:t>art. 38 ustawy </a:t>
            </a:r>
            <a:r>
              <a:rPr lang="pl-PL" sz="3200" b="1" dirty="0" smtClean="0">
                <a:effectLst/>
              </a:rPr>
              <a:t>Prawo</a:t>
            </a:r>
            <a:endParaRPr lang="pl-PL" sz="3200" b="1" dirty="0" smtClean="0">
              <a:effectLst/>
            </a:endParaRPr>
          </a:p>
        </p:txBody>
      </p:sp>
      <p:sp>
        <p:nvSpPr>
          <p:cNvPr id="2867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350" indent="-6350">
              <a:buFont typeface="Arial" charset="0"/>
              <a:buNone/>
            </a:pPr>
            <a:endParaRPr lang="pl-PL" sz="2400" b="1" smtClean="0">
              <a:solidFill>
                <a:srgbClr val="FFFF00"/>
              </a:solidFill>
            </a:endParaRPr>
          </a:p>
          <a:p>
            <a:pPr marL="6350" indent="-6350">
              <a:buFont typeface="Arial" charset="0"/>
              <a:buNone/>
            </a:pPr>
            <a:r>
              <a:rPr lang="pl-PL" sz="2400" b="1" smtClean="0">
                <a:solidFill>
                  <a:srgbClr val="FFFF00"/>
                </a:solidFill>
              </a:rPr>
              <a:t>Dyrektor</a:t>
            </a:r>
            <a:r>
              <a:rPr lang="pl-PL" sz="2400" b="1" smtClean="0"/>
              <a:t> publicznej szkoły podstawowej, w obwodzie której dziecko mieszka, </a:t>
            </a:r>
            <a:r>
              <a:rPr lang="pl-PL" sz="2400" b="1" smtClean="0">
                <a:solidFill>
                  <a:srgbClr val="FFFF00"/>
                </a:solidFill>
              </a:rPr>
              <a:t>na wniosek rodziców, może odroczyć</a:t>
            </a:r>
            <a:r>
              <a:rPr lang="pl-PL" sz="2400" b="1" smtClean="0"/>
              <a:t> rozpoczęcie spełniania przez dziecko obowiązku szkolnego             </a:t>
            </a:r>
            <a:r>
              <a:rPr lang="pl-PL" sz="2400" b="1" smtClean="0">
                <a:solidFill>
                  <a:srgbClr val="FFFF00"/>
                </a:solidFill>
              </a:rPr>
              <a:t>o jeden rok szkolny</a:t>
            </a:r>
            <a:r>
              <a:rPr lang="pl-PL" sz="2400" b="1" smtClean="0"/>
              <a:t> (wniosek składa się nie później niż do             31 sierpnia).</a:t>
            </a:r>
          </a:p>
          <a:p>
            <a:pPr marL="6350" indent="-6350">
              <a:buFont typeface="Arial" charset="0"/>
              <a:buNone/>
            </a:pPr>
            <a:endParaRPr lang="pl-PL" sz="2400" b="1" smtClean="0"/>
          </a:p>
          <a:p>
            <a:pPr marL="6350" indent="-6350">
              <a:buFont typeface="Arial" charset="0"/>
              <a:buNone/>
            </a:pPr>
            <a:r>
              <a:rPr lang="pl-PL" sz="2400" b="1" smtClean="0"/>
              <a:t>Do wniosku należy dołączyć </a:t>
            </a:r>
            <a:r>
              <a:rPr lang="pl-PL" sz="2400" b="1" smtClean="0">
                <a:solidFill>
                  <a:srgbClr val="FFFF00"/>
                </a:solidFill>
              </a:rPr>
              <a:t>opinię </a:t>
            </a:r>
            <a:r>
              <a:rPr lang="pl-PL" sz="2400" b="1" smtClean="0"/>
              <a:t>poradni psychologiczno – pedagogicznej.  </a:t>
            </a:r>
          </a:p>
          <a:p>
            <a:pPr marL="6350" indent="-6350">
              <a:buFont typeface="Arial" charset="0"/>
              <a:buNone/>
            </a:pPr>
            <a:r>
              <a:rPr lang="pl-PL" sz="2400" smtClean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Szkoły/placówki specjalne zapewniają</a:t>
            </a:r>
          </a:p>
        </p:txBody>
      </p:sp>
      <p:sp>
        <p:nvSpPr>
          <p:cNvPr id="29698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marL="182563" indent="-182563" eaLnBrk="1" hangingPunct="1">
              <a:lnSpc>
                <a:spcPct val="80000"/>
              </a:lnSpc>
            </a:pPr>
            <a:r>
              <a:rPr lang="pl-PL" sz="2400" b="1" smtClean="0">
                <a:solidFill>
                  <a:srgbClr val="FFFF66"/>
                </a:solidFill>
              </a:rPr>
              <a:t>realizację zaleceń</a:t>
            </a:r>
            <a:r>
              <a:rPr lang="pl-PL" sz="2400" b="1" smtClean="0"/>
              <a:t> </a:t>
            </a:r>
            <a:r>
              <a:rPr lang="pl-PL" sz="2400" smtClean="0"/>
              <a:t>zawartych w orzeczeniu o potrzebie kształcenia specjalnego,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400" b="1" smtClean="0">
                <a:solidFill>
                  <a:srgbClr val="FFFF66"/>
                </a:solidFill>
              </a:rPr>
              <a:t>warunki do nauki, sprzęt specjalistyczny i środki dydaktyczne,</a:t>
            </a:r>
            <a:r>
              <a:rPr lang="pl-PL" sz="2400" b="1" smtClean="0"/>
              <a:t> </a:t>
            </a:r>
            <a:r>
              <a:rPr lang="pl-PL" sz="2400" smtClean="0"/>
              <a:t>odpowiednie ze względu na indywidualne potrzeby rozwojowe i edukacyjne oraz możliwości psychofizyczne uczniów,</a:t>
            </a:r>
            <a:r>
              <a:rPr lang="pl-PL" sz="2400" b="1" smtClean="0">
                <a:solidFill>
                  <a:srgbClr val="FFFF66"/>
                </a:solidFill>
              </a:rPr>
              <a:t>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400" b="1" smtClean="0">
                <a:solidFill>
                  <a:srgbClr val="FFFF66"/>
                </a:solidFill>
              </a:rPr>
              <a:t>zajęcia specjalistyczne</a:t>
            </a:r>
            <a:r>
              <a:rPr lang="pl-PL" sz="2400" b="1" smtClean="0"/>
              <a:t>, </a:t>
            </a:r>
            <a:r>
              <a:rPr lang="pl-PL" sz="2400" smtClean="0"/>
              <a:t>określone w rozporządzeniu o pomocy psychologiczno – pedagogicznej,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400" b="1" smtClean="0">
                <a:solidFill>
                  <a:srgbClr val="FFFF66"/>
                </a:solidFill>
              </a:rPr>
              <a:t>inne zajęcia odpowiednie ze względu na indywidualne potrzeby rozwojowe i edukacyjne</a:t>
            </a:r>
            <a:r>
              <a:rPr lang="pl-PL" sz="2400" b="1" smtClean="0"/>
              <a:t> </a:t>
            </a:r>
            <a:r>
              <a:rPr lang="pl-PL" sz="2400" smtClean="0"/>
              <a:t>oraz możliwości psychofizyczne uczniów, w szczególności zajęcia rewalidacyjne, resocjalizacyjne i socjoterapeutyczne,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400" b="1" smtClean="0">
                <a:solidFill>
                  <a:srgbClr val="FFFF66"/>
                </a:solidFill>
              </a:rPr>
              <a:t>integrację uczniów ze środowiskiem rówieśniczym</a:t>
            </a:r>
            <a:r>
              <a:rPr lang="pl-PL" sz="2400" smtClean="0"/>
              <a:t>, w tym </a:t>
            </a:r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smtClean="0"/>
              <a:t>	z uczniami pełnosprawnymi,</a:t>
            </a:r>
          </a:p>
          <a:p>
            <a:pPr marL="182563" indent="-182563" eaLnBrk="1" hangingPunct="1">
              <a:lnSpc>
                <a:spcPct val="80000"/>
              </a:lnSpc>
              <a:buFont typeface="Cambria" pitchFamily="18" charset="0"/>
              <a:buChar char="•"/>
            </a:pPr>
            <a:r>
              <a:rPr lang="pl-PL" sz="2400" b="1" smtClean="0">
                <a:solidFill>
                  <a:srgbClr val="FFFF66"/>
                </a:solidFill>
              </a:rPr>
              <a:t>przygotowanie uczniów do samodzielności</a:t>
            </a:r>
            <a:r>
              <a:rPr lang="pl-PL" sz="2400" smtClean="0"/>
              <a:t> w życiu dorosłym.</a:t>
            </a:r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endParaRPr lang="pl-PL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Indywidualny program</a:t>
            </a:r>
            <a:b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edukacyjno – terapeutyczny</a:t>
            </a:r>
          </a:p>
        </p:txBody>
      </p:sp>
      <p:sp>
        <p:nvSpPr>
          <p:cNvPr id="30722" name="Symbol zastępczy zawartości 2"/>
          <p:cNvSpPr>
            <a:spLocks noGrp="1"/>
          </p:cNvSpPr>
          <p:nvPr>
            <p:ph type="body" idx="1"/>
          </p:nvPr>
        </p:nvSpPr>
        <p:spPr>
          <a:xfrm>
            <a:off x="457200" y="1484313"/>
            <a:ext cx="8229600" cy="4897437"/>
          </a:xfrm>
        </p:spPr>
        <p:txBody>
          <a:bodyPr/>
          <a:lstStyle/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endParaRPr lang="pl-PL" sz="1600" smtClean="0">
              <a:solidFill>
                <a:srgbClr val="FFFF00"/>
              </a:solidFill>
            </a:endParaRPr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600" smtClean="0"/>
              <a:t>dla uczniów posiadających orzeczenia o potrzebie kształcenia specjalnego, określa: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600" b="1" smtClean="0">
                <a:solidFill>
                  <a:srgbClr val="FFFF66"/>
                </a:solidFill>
              </a:rPr>
              <a:t>zakres i sposób dostosowania</a:t>
            </a:r>
            <a:r>
              <a:rPr lang="pl-PL" sz="2600" smtClean="0"/>
              <a:t> odpowiednio programu   wychowania przedszkolnego oraz wymagań edukacyjnych,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600" b="1" smtClean="0">
                <a:solidFill>
                  <a:srgbClr val="FFFF66"/>
                </a:solidFill>
              </a:rPr>
              <a:t>zintegrowane działania nauczycieli i specjalistów</a:t>
            </a:r>
            <a:r>
              <a:rPr lang="pl-PL" sz="2600" smtClean="0"/>
              <a:t>  prowadzących zajęcia z uczniem/wychowankiem,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600" b="1" smtClean="0">
                <a:solidFill>
                  <a:srgbClr val="FFFF66"/>
                </a:solidFill>
              </a:rPr>
              <a:t>formy i okres</a:t>
            </a:r>
            <a:r>
              <a:rPr lang="pl-PL" sz="2600" smtClean="0"/>
              <a:t> </a:t>
            </a:r>
            <a:r>
              <a:rPr lang="pl-PL" sz="2600" b="1" smtClean="0">
                <a:solidFill>
                  <a:srgbClr val="FFFF66"/>
                </a:solidFill>
              </a:rPr>
              <a:t>udzielania</a:t>
            </a:r>
            <a:r>
              <a:rPr lang="pl-PL" sz="2600" smtClean="0"/>
              <a:t> uczniowi </a:t>
            </a:r>
            <a:r>
              <a:rPr lang="pl-PL" sz="2600" b="1" smtClean="0">
                <a:solidFill>
                  <a:srgbClr val="FFFF66"/>
                </a:solidFill>
              </a:rPr>
              <a:t>pomocy</a:t>
            </a:r>
            <a:r>
              <a:rPr lang="pl-PL" sz="2600" smtClean="0"/>
              <a:t> </a:t>
            </a:r>
            <a:r>
              <a:rPr lang="pl-PL" sz="2600" b="1" smtClean="0">
                <a:solidFill>
                  <a:srgbClr val="FFFF66"/>
                </a:solidFill>
              </a:rPr>
              <a:t>psychologiczno-  pedagogicznej </a:t>
            </a:r>
            <a:r>
              <a:rPr lang="pl-PL" sz="2600" smtClean="0"/>
              <a:t>oraz </a:t>
            </a:r>
            <a:r>
              <a:rPr lang="pl-PL" sz="2600" b="1" smtClean="0">
                <a:solidFill>
                  <a:srgbClr val="FFFF66"/>
                </a:solidFill>
              </a:rPr>
              <a:t>wymiar godzin</a:t>
            </a:r>
            <a:r>
              <a:rPr lang="pl-PL" sz="2600" smtClean="0"/>
              <a:t>,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600" b="1" smtClean="0">
                <a:solidFill>
                  <a:srgbClr val="FFFF66"/>
                </a:solidFill>
              </a:rPr>
              <a:t>działania wspierające rodziców ucznia</a:t>
            </a:r>
            <a:r>
              <a:rPr lang="pl-PL" sz="2600" smtClean="0"/>
              <a:t> oraz – w zależności od potrzeb – </a:t>
            </a:r>
            <a:r>
              <a:rPr lang="pl-PL" sz="2600" b="1" smtClean="0">
                <a:solidFill>
                  <a:srgbClr val="FFFF66"/>
                </a:solidFill>
              </a:rPr>
              <a:t>zakres współdziałania</a:t>
            </a:r>
            <a:r>
              <a:rPr lang="pl-PL" sz="2600" smtClean="0"/>
              <a:t> z różnymi instytucjami oraz podmiotami działającymi na rzecz rodziny, dzieci </a:t>
            </a:r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600" smtClean="0"/>
              <a:t>	i młodzieży,</a:t>
            </a:r>
            <a:r>
              <a:rPr lang="pl-PL" sz="2500" smtClean="0"/>
              <a:t> </a:t>
            </a:r>
          </a:p>
          <a:p>
            <a:pPr marL="182563" indent="-182563" eaLnBrk="1" hangingPunct="1">
              <a:lnSpc>
                <a:spcPct val="80000"/>
              </a:lnSpc>
              <a:buFont typeface="Cambria" pitchFamily="18" charset="0"/>
              <a:buNone/>
            </a:pPr>
            <a:endParaRPr lang="pl-PL" sz="2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cd. Indywidualny program</a:t>
            </a:r>
            <a:b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edukacyjno – terapeutyczny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484313"/>
            <a:ext cx="8351838" cy="4641850"/>
          </a:xfrm>
        </p:spPr>
        <p:txBody>
          <a:bodyPr/>
          <a:lstStyle/>
          <a:p>
            <a:pPr marL="533400" indent="-182563" eaLnBrk="1" hangingPunct="1">
              <a:lnSpc>
                <a:spcPct val="80000"/>
              </a:lnSpc>
              <a:buFontTx/>
              <a:buChar char="•"/>
            </a:pPr>
            <a:r>
              <a:rPr lang="pl-PL" sz="2400" b="1" dirty="0" smtClean="0">
                <a:solidFill>
                  <a:srgbClr val="FFFF66"/>
                </a:solidFill>
              </a:rPr>
              <a:t>zajęcia rewalidacyjne, resocjalizacyjne i socjoterapeutyczne</a:t>
            </a:r>
            <a:r>
              <a:rPr lang="pl-PL" sz="2400" dirty="0" smtClean="0"/>
              <a:t> oraz inne zajęcia odpowiednie ze względu na indywidualne potrzeby rozwojowe i edukacyjne oraz możliwości psychofizyczne ucznia, </a:t>
            </a:r>
          </a:p>
          <a:p>
            <a:pPr marL="533400" indent="-182563" eaLnBrk="1" hangingPunct="1">
              <a:lnSpc>
                <a:spcPct val="80000"/>
              </a:lnSpc>
              <a:buFontTx/>
              <a:buChar char="•"/>
            </a:pPr>
            <a:r>
              <a:rPr lang="pl-PL" sz="2400" b="1" dirty="0" smtClean="0">
                <a:solidFill>
                  <a:srgbClr val="FFFF66"/>
                </a:solidFill>
              </a:rPr>
              <a:t>zakres współpracy nauczycieli i specjalistów</a:t>
            </a:r>
            <a:r>
              <a:rPr lang="pl-PL" sz="2400" dirty="0" smtClean="0"/>
              <a:t> (a w przypadku ośrodków – także wychowawców grup wychowawczych)                    z rodzicami ucznia/wychowanka,  </a:t>
            </a:r>
          </a:p>
          <a:p>
            <a:pPr marL="533400" indent="-182563" eaLnBrk="1" hangingPunct="1">
              <a:lnSpc>
                <a:spcPct val="80000"/>
              </a:lnSpc>
              <a:buFontTx/>
              <a:buChar char="•"/>
            </a:pPr>
            <a:r>
              <a:rPr lang="pl-PL" sz="2400" b="1" dirty="0" smtClean="0">
                <a:solidFill>
                  <a:srgbClr val="FFFF66"/>
                </a:solidFill>
              </a:rPr>
              <a:t>rodzaj i sposób dostosowania</a:t>
            </a:r>
            <a:r>
              <a:rPr lang="pl-PL" sz="2400" dirty="0" smtClean="0"/>
              <a:t> warunków organizacji kształcenia do rodzaju niepełnosprawności ucznia, </a:t>
            </a:r>
          </a:p>
          <a:p>
            <a:pPr marL="533400" indent="-182563" eaLnBrk="1" hangingPunct="1">
              <a:lnSpc>
                <a:spcPct val="80000"/>
              </a:lnSpc>
              <a:buFontTx/>
              <a:buChar char="•"/>
            </a:pPr>
            <a:r>
              <a:rPr lang="pl-PL" sz="2400" b="1" dirty="0" smtClean="0">
                <a:solidFill>
                  <a:srgbClr val="FF0000"/>
                </a:solidFill>
              </a:rPr>
              <a:t>wybrane zajęcia</a:t>
            </a:r>
            <a:r>
              <a:rPr lang="pl-PL" sz="2400" dirty="0" smtClean="0">
                <a:solidFill>
                  <a:srgbClr val="FF0000"/>
                </a:solidFill>
              </a:rPr>
              <a:t> </a:t>
            </a:r>
            <a:r>
              <a:rPr lang="pl-PL" sz="2400" dirty="0" smtClean="0"/>
              <a:t>wychowania przedszkolnego lub zajęcia edukacyjne, które są </a:t>
            </a:r>
            <a:r>
              <a:rPr lang="pl-PL" sz="2400" b="1" dirty="0" smtClean="0">
                <a:solidFill>
                  <a:srgbClr val="FF0000"/>
                </a:solidFill>
              </a:rPr>
              <a:t>realizowane indywidualnie</a:t>
            </a:r>
            <a:r>
              <a:rPr lang="pl-PL" sz="2400" dirty="0" smtClean="0">
                <a:solidFill>
                  <a:srgbClr val="FF0000"/>
                </a:solidFill>
              </a:rPr>
              <a:t> </a:t>
            </a:r>
          </a:p>
          <a:p>
            <a:pPr marL="533400" indent="-182563" eaLnBrk="1" hangingPunct="1">
              <a:lnSpc>
                <a:spcPct val="80000"/>
              </a:lnSpc>
              <a:buFontTx/>
              <a:buNone/>
            </a:pPr>
            <a:r>
              <a:rPr lang="pl-PL" sz="2400" dirty="0" smtClean="0"/>
              <a:t>	z dzieckiem/uczniem lub w grupie liczącej do 5 uczniów                         (w zależności od indywidualnych potrzeb rozwojowych                        i edukacyjnych).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Wymagane zajęcia rewalidacyjne rozwijające umiejętności komunikacyjne</a:t>
            </a:r>
          </a:p>
        </p:txBody>
      </p:sp>
      <p:sp>
        <p:nvSpPr>
          <p:cNvPr id="33794" name="Symbol zastępczy zawartośc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endParaRPr lang="pl-PL" sz="2500" smtClean="0"/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smtClean="0"/>
              <a:t>w programie (IPET) – w przypadku ucznia: </a:t>
            </a:r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endParaRPr lang="pl-PL" sz="2500" smtClean="0"/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500" b="1" smtClean="0">
                <a:solidFill>
                  <a:srgbClr val="FFFF00"/>
                </a:solidFill>
              </a:rPr>
              <a:t>niewidomego</a:t>
            </a:r>
            <a:r>
              <a:rPr lang="pl-PL" sz="2500" smtClean="0"/>
              <a:t> – nauka orientacji przestrzennej i poruszania się oraz naukę systemu Braille’a lub innych alternatywnych metod komunikacji,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500" b="1" smtClean="0">
                <a:solidFill>
                  <a:srgbClr val="FFFF00"/>
                </a:solidFill>
              </a:rPr>
              <a:t>niepełnosprawnego</a:t>
            </a:r>
            <a:r>
              <a:rPr lang="pl-PL" sz="2500" b="1" smtClean="0"/>
              <a:t> </a:t>
            </a:r>
            <a:r>
              <a:rPr lang="pl-PL" sz="2500" b="1" smtClean="0">
                <a:solidFill>
                  <a:srgbClr val="FFFF00"/>
                </a:solidFill>
              </a:rPr>
              <a:t>z zaburzeniami mowy lub jej b</a:t>
            </a:r>
            <a:r>
              <a:rPr lang="pl-PL" sz="2500" b="1" smtClean="0">
                <a:solidFill>
                  <a:srgbClr val="FFFF66"/>
                </a:solidFill>
              </a:rPr>
              <a:t>rakiem</a:t>
            </a:r>
            <a:r>
              <a:rPr lang="pl-PL" sz="2500" b="1" smtClean="0"/>
              <a:t> – </a:t>
            </a:r>
            <a:r>
              <a:rPr lang="pl-PL" sz="2500" smtClean="0"/>
              <a:t>nauka języka migowego lub innych sposobów komunikowania się,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500" b="1" smtClean="0">
                <a:solidFill>
                  <a:srgbClr val="FFFF00"/>
                </a:solidFill>
              </a:rPr>
              <a:t>z autyzmem, w tym z zespołem Aspergera</a:t>
            </a:r>
            <a:r>
              <a:rPr lang="pl-PL" sz="2500" smtClean="0">
                <a:solidFill>
                  <a:srgbClr val="FFFF00"/>
                </a:solidFill>
              </a:rPr>
              <a:t> </a:t>
            </a:r>
            <a:r>
              <a:rPr lang="pl-PL" sz="2500" smtClean="0"/>
              <a:t>– zajęcia rozwijające umiejętności społeczne, w tym umiejętności komunikacyjne.</a:t>
            </a:r>
            <a:r>
              <a:rPr lang="pl-PL" sz="22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Indywidualny program</a:t>
            </a:r>
            <a:b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edukacyjno – terapeutyczny</a:t>
            </a:r>
          </a:p>
        </p:txBody>
      </p:sp>
      <p:sp>
        <p:nvSpPr>
          <p:cNvPr id="3481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endParaRPr lang="pl-PL" sz="2500" smtClean="0"/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>
                <a:solidFill>
                  <a:srgbClr val="FFFF66"/>
                </a:solidFill>
              </a:rPr>
              <a:t>opracowuje zespół</a:t>
            </a:r>
            <a:r>
              <a:rPr lang="pl-PL" sz="2500" b="1" smtClean="0"/>
              <a:t>, który tworzą: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500" b="1" u="sng" smtClean="0"/>
              <a:t>nauczyciele i specjaliści</a:t>
            </a:r>
            <a:r>
              <a:rPr lang="pl-PL" sz="2500" b="1" smtClean="0"/>
              <a:t>, prowadzący zajęcia z uczniem, </a:t>
            </a:r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/>
              <a:t>	a w przypadku ośrodków – także </a:t>
            </a:r>
            <a:r>
              <a:rPr lang="pl-PL" sz="2500" b="1" u="sng" smtClean="0"/>
              <a:t>wychowawcy grup wychowawczych</a:t>
            </a:r>
            <a:r>
              <a:rPr lang="pl-PL" sz="2500" b="1" smtClean="0"/>
              <a:t> prowadzący zajęcia z wychowankiem </a:t>
            </a:r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/>
              <a:t>	w tym ośrodku.</a:t>
            </a:r>
          </a:p>
          <a:p>
            <a:pPr marL="182563" indent="-182563" eaLnBrk="1" hangingPunct="1">
              <a:lnSpc>
                <a:spcPct val="80000"/>
              </a:lnSpc>
            </a:pPr>
            <a:endParaRPr lang="pl-PL" sz="2500" b="1" smtClean="0"/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>
                <a:solidFill>
                  <a:srgbClr val="FFFF66"/>
                </a:solidFill>
              </a:rPr>
              <a:t>pracę zespołu koordynuje odpowiednio: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500" b="1" u="sng" smtClean="0">
                <a:solidFill>
                  <a:schemeClr val="bg1"/>
                </a:solidFill>
              </a:rPr>
              <a:t>wychowawca oddziału lub wychowawca grupy wychowawczej</a:t>
            </a:r>
            <a:r>
              <a:rPr lang="pl-PL" sz="2500" b="1" smtClean="0">
                <a:solidFill>
                  <a:schemeClr val="bg1"/>
                </a:solidFill>
              </a:rPr>
              <a:t>, do której uczęszcza uczeń, </a:t>
            </a:r>
            <a:br>
              <a:rPr lang="pl-PL" sz="2500" b="1" smtClean="0">
                <a:solidFill>
                  <a:schemeClr val="bg1"/>
                </a:solidFill>
              </a:rPr>
            </a:br>
            <a:r>
              <a:rPr lang="pl-PL" sz="2500" b="1" smtClean="0">
                <a:solidFill>
                  <a:schemeClr val="bg1"/>
                </a:solidFill>
              </a:rPr>
              <a:t>albo </a:t>
            </a:r>
            <a:r>
              <a:rPr lang="pl-PL" sz="2500" b="1" u="sng" smtClean="0">
                <a:solidFill>
                  <a:schemeClr val="bg1"/>
                </a:solidFill>
              </a:rPr>
              <a:t>nauczyciel lub specjalista</a:t>
            </a:r>
            <a:r>
              <a:rPr lang="pl-PL" sz="2500" b="1" smtClean="0">
                <a:solidFill>
                  <a:schemeClr val="bg1"/>
                </a:solidFill>
              </a:rPr>
              <a:t>, prowadzący zajęcia </a:t>
            </a:r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>
                <a:solidFill>
                  <a:schemeClr val="bg1"/>
                </a:solidFill>
              </a:rPr>
              <a:t>	z uczniem, wyznaczony przez dyrektora.</a:t>
            </a:r>
            <a:r>
              <a:rPr lang="pl-PL" sz="2500" smtClean="0">
                <a:solidFill>
                  <a:schemeClr val="bg1"/>
                </a:solidFill>
              </a:rPr>
              <a:t> </a:t>
            </a:r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endParaRPr lang="pl-PL" sz="2500" smtClean="0"/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endParaRPr lang="pl-PL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Indywidualny program </a:t>
            </a:r>
            <a:b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edukacyjno – terapeutyczny</a:t>
            </a:r>
            <a:r>
              <a:rPr lang="pl-PL" sz="3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35842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pl-PL" sz="2100" b="1" smtClean="0">
                <a:solidFill>
                  <a:srgbClr val="FFFF66"/>
                </a:solidFill>
              </a:rPr>
              <a:t>opracowuje się na okres</a:t>
            </a:r>
            <a:r>
              <a:rPr lang="pl-PL" sz="2100" smtClean="0"/>
              <a:t>, na jaki zostało wydane orzeczenie o potrzebie kształcenia specjalnego, </a:t>
            </a:r>
            <a:r>
              <a:rPr lang="pl-PL" sz="2100" b="1" smtClean="0">
                <a:solidFill>
                  <a:srgbClr val="FFFF66"/>
                </a:solidFill>
              </a:rPr>
              <a:t>nie dłuższy jednak niż etap edukacyjny,</a:t>
            </a:r>
          </a:p>
          <a:p>
            <a:pPr algn="just" eaLnBrk="1" hangingPunct="1">
              <a:lnSpc>
                <a:spcPct val="80000"/>
              </a:lnSpc>
            </a:pPr>
            <a:r>
              <a:rPr lang="pl-PL" sz="2100" b="1" smtClean="0">
                <a:solidFill>
                  <a:srgbClr val="FFFF66"/>
                </a:solidFill>
              </a:rPr>
              <a:t>po dokonaniu wielospecjalistycznej oceny poziomu funkcjonowania dziecka/ucznia</a:t>
            </a:r>
            <a:r>
              <a:rPr lang="pl-PL" sz="2100" b="1" smtClean="0">
                <a:solidFill>
                  <a:schemeClr val="bg1"/>
                </a:solidFill>
              </a:rPr>
              <a:t>, </a:t>
            </a:r>
            <a:r>
              <a:rPr lang="pl-PL" sz="2100" smtClean="0">
                <a:solidFill>
                  <a:schemeClr val="bg1"/>
                </a:solidFill>
              </a:rPr>
              <a:t>uwzględniając diagnozę i wnioski</a:t>
            </a:r>
            <a:r>
              <a:rPr lang="pl-PL" sz="2100" b="1" smtClean="0">
                <a:solidFill>
                  <a:schemeClr val="bg1"/>
                </a:solidFill>
              </a:rPr>
              <a:t> </a:t>
            </a:r>
            <a:r>
              <a:rPr lang="pl-PL" sz="2100" smtClean="0">
                <a:solidFill>
                  <a:schemeClr val="bg1"/>
                </a:solidFill>
              </a:rPr>
              <a:t>sformułowane na jej podstawie oraz zalecenia</a:t>
            </a:r>
            <a:r>
              <a:rPr lang="pl-PL" sz="2100" b="1" smtClean="0">
                <a:solidFill>
                  <a:schemeClr val="bg1"/>
                </a:solidFill>
              </a:rPr>
              <a:t> </a:t>
            </a:r>
            <a:r>
              <a:rPr lang="pl-PL" sz="2100" smtClean="0">
                <a:solidFill>
                  <a:schemeClr val="bg1"/>
                </a:solidFill>
              </a:rPr>
              <a:t>zawarte w orzeczeniu o potrzebie kształcenia specjalnego, we współpracy, w zależności od potrzeb, z poradnią psychologiczno-pedagogiczną, w tym poradnią specjalistyczną.</a:t>
            </a:r>
          </a:p>
          <a:p>
            <a:pPr eaLnBrk="1" hangingPunct="1">
              <a:lnSpc>
                <a:spcPct val="80000"/>
              </a:lnSpc>
            </a:pPr>
            <a:r>
              <a:rPr lang="pl-PL" sz="2100" b="1" smtClean="0">
                <a:solidFill>
                  <a:srgbClr val="FFFF66"/>
                </a:solidFill>
              </a:rPr>
              <a:t>w terminie:</a:t>
            </a:r>
          </a:p>
          <a:p>
            <a:pPr eaLnBrk="1" hangingPunct="1">
              <a:lnSpc>
                <a:spcPct val="80000"/>
              </a:lnSpc>
              <a:buFont typeface="Cambria" pitchFamily="18" charset="0"/>
              <a:buAutoNum type="arabicParenR"/>
            </a:pPr>
            <a:r>
              <a:rPr lang="pl-PL" sz="2100" u="sng" smtClean="0"/>
              <a:t>do dnia 30 września roku szkolnego</a:t>
            </a:r>
            <a:r>
              <a:rPr lang="pl-PL" sz="2100" smtClean="0"/>
              <a:t>, w którym uczeń rozpoczyna </a:t>
            </a:r>
          </a:p>
          <a:p>
            <a:pPr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100" smtClean="0"/>
              <a:t>	od początku roku szkolnego realizowanie wychowania przedszkolnego lub kształcenie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pl-PL" sz="2100" smtClean="0"/>
              <a:t>albo</a:t>
            </a:r>
          </a:p>
          <a:p>
            <a:pPr eaLnBrk="1" hangingPunct="1">
              <a:lnSpc>
                <a:spcPct val="80000"/>
              </a:lnSpc>
              <a:buFont typeface="Cambria" pitchFamily="18" charset="0"/>
              <a:buAutoNum type="arabicParenR" startAt="2"/>
            </a:pPr>
            <a:r>
              <a:rPr lang="pl-PL" sz="2100" u="sng" smtClean="0"/>
              <a:t>30 dni od dnia złożenia</a:t>
            </a:r>
            <a:r>
              <a:rPr lang="pl-PL" sz="2100" smtClean="0"/>
              <a:t> w przedszkolu, oddziale przedszkolnym w szkole podstawowej, innej formie wychowania przedszkolnego, szkole </a:t>
            </a:r>
          </a:p>
          <a:p>
            <a:pPr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100" smtClean="0"/>
              <a:t>	lub ośrodku, </a:t>
            </a:r>
            <a:r>
              <a:rPr lang="pl-PL" sz="2100" u="sng" smtClean="0"/>
              <a:t>orzeczenia o potrzebie kształcenia specjalnego.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pl-PL" sz="2100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marL="6350" indent="22225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>
                <a:solidFill>
                  <a:srgbClr val="FFFF66"/>
                </a:solidFill>
              </a:rPr>
              <a:t>Spotkania zespołu</a:t>
            </a:r>
            <a:r>
              <a:rPr lang="pl-PL" sz="2500" b="1" smtClean="0"/>
              <a:t> odbywają się w miarę potrzeb,  </a:t>
            </a:r>
          </a:p>
          <a:p>
            <a:pPr marL="6350" indent="22225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>
                <a:solidFill>
                  <a:srgbClr val="FFFF66"/>
                </a:solidFill>
              </a:rPr>
              <a:t>nie rzadziej jednak niż dwa razy w roku szkolnym.</a:t>
            </a:r>
            <a:r>
              <a:rPr lang="pl-PL" sz="2500" smtClean="0">
                <a:solidFill>
                  <a:srgbClr val="FFFF66"/>
                </a:solidFill>
              </a:rPr>
              <a:t>  </a:t>
            </a:r>
          </a:p>
          <a:p>
            <a:pPr marL="6350" indent="22225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smtClean="0"/>
              <a:t> </a:t>
            </a:r>
          </a:p>
          <a:p>
            <a:pPr marL="6350" indent="22225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/>
              <a:t>Zespół, co najmniej dwa razy w roku szkolnym, dokonuje </a:t>
            </a:r>
            <a:r>
              <a:rPr lang="pl-PL" sz="2500" b="1" smtClean="0">
                <a:solidFill>
                  <a:srgbClr val="FFFF00"/>
                </a:solidFill>
              </a:rPr>
              <a:t>okresowej wielospecjalistycznej oceny poziomu funkcjonowania ucznia</a:t>
            </a:r>
            <a:r>
              <a:rPr lang="pl-PL" sz="2500" b="1" smtClean="0"/>
              <a:t>, uwzględniając ocenę efektywności programu oraz w miarę potrzeb dokonuje jego modyfikacji. </a:t>
            </a:r>
          </a:p>
          <a:p>
            <a:pPr marL="6350" indent="22225" eaLnBrk="1" hangingPunct="1">
              <a:lnSpc>
                <a:spcPct val="80000"/>
              </a:lnSpc>
              <a:buFont typeface="Arial" charset="0"/>
              <a:buNone/>
            </a:pPr>
            <a:endParaRPr lang="pl-PL" sz="2500" smtClean="0"/>
          </a:p>
          <a:p>
            <a:pPr marL="6350" indent="22225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>
                <a:solidFill>
                  <a:srgbClr val="FFFF66"/>
                </a:solidFill>
              </a:rPr>
              <a:t>Rodzice ucznia</a:t>
            </a:r>
            <a:r>
              <a:rPr lang="pl-PL" sz="2500" smtClean="0"/>
              <a:t> </a:t>
            </a:r>
            <a:r>
              <a:rPr lang="pl-PL" sz="2500" b="1" smtClean="0"/>
              <a:t>albo pełnoletni uczeń </a:t>
            </a:r>
            <a:r>
              <a:rPr lang="pl-PL" sz="2500" b="1" smtClean="0">
                <a:solidFill>
                  <a:srgbClr val="FFFF66"/>
                </a:solidFill>
              </a:rPr>
              <a:t>mają prawo</a:t>
            </a:r>
            <a:r>
              <a:rPr lang="pl-PL" sz="2500" b="1" smtClean="0"/>
              <a:t> </a:t>
            </a:r>
            <a:r>
              <a:rPr lang="pl-PL" sz="2500" b="1" smtClean="0">
                <a:solidFill>
                  <a:srgbClr val="FFFF66"/>
                </a:solidFill>
              </a:rPr>
              <a:t>uczestniczyć w spotkaniach zespołu,</a:t>
            </a:r>
            <a:r>
              <a:rPr lang="pl-PL" sz="2500" b="1" smtClean="0"/>
              <a:t> a także w opracowaniu </a:t>
            </a:r>
          </a:p>
          <a:p>
            <a:pPr marL="6350" indent="22225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/>
              <a:t>i modyfikacji programu oraz dokonywaniu wielospecjalistycznych ocen. </a:t>
            </a:r>
          </a:p>
          <a:p>
            <a:pPr marL="6350" indent="22225" eaLnBrk="1" hangingPunct="1">
              <a:lnSpc>
                <a:spcPct val="80000"/>
              </a:lnSpc>
              <a:buFont typeface="Arial" charset="0"/>
              <a:buNone/>
            </a:pPr>
            <a:endParaRPr lang="pl-PL" sz="2500" b="1" smtClean="0"/>
          </a:p>
          <a:p>
            <a:pPr marL="6350" indent="22225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smtClean="0">
                <a:solidFill>
                  <a:srgbClr val="FFFF00"/>
                </a:solidFill>
              </a:rPr>
              <a:t>Rodzice otrzymują kopię:</a:t>
            </a:r>
          </a:p>
          <a:p>
            <a:pPr marL="6350" indent="22225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/>
              <a:t>1) wielospecjalistycznych ocen,</a:t>
            </a:r>
          </a:p>
          <a:p>
            <a:pPr marL="6350" indent="22225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/>
              <a:t>2) indywidualnego programu edukacyjno – terapeutycznego.</a:t>
            </a:r>
          </a:p>
          <a:p>
            <a:pPr marL="6350" indent="22225" eaLnBrk="1" hangingPunct="1">
              <a:lnSpc>
                <a:spcPct val="80000"/>
              </a:lnSpc>
              <a:buFont typeface="Arial" charset="0"/>
              <a:buNone/>
            </a:pPr>
            <a:endParaRPr lang="pl-PL" sz="25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pl-PL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Osoby dodatkowo zatrudnione </a:t>
            </a:r>
            <a:br>
              <a:rPr lang="pl-PL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 szkołach/placówkach </a:t>
            </a:r>
            <a:br>
              <a:rPr lang="pl-PL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organizujących kształcenie specjalne</a:t>
            </a:r>
          </a:p>
        </p:txBody>
      </p:sp>
      <p:sp>
        <p:nvSpPr>
          <p:cNvPr id="37890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628775"/>
            <a:ext cx="8496300" cy="4752975"/>
          </a:xfrm>
        </p:spPr>
        <p:txBody>
          <a:bodyPr/>
          <a:lstStyle/>
          <a:p>
            <a:pPr marL="0" indent="3175" eaLnBrk="1" hangingPunct="1">
              <a:buFont typeface="Cambria" pitchFamily="18" charset="0"/>
              <a:buNone/>
            </a:pPr>
            <a:endParaRPr lang="pl-PL" sz="1700" smtClean="0"/>
          </a:p>
          <a:p>
            <a:pPr marL="0" indent="3175" algn="ctr" eaLnBrk="1" hangingPunct="1">
              <a:buFont typeface="Cambria" pitchFamily="18" charset="0"/>
              <a:buNone/>
            </a:pPr>
            <a:r>
              <a:rPr lang="pl-PL" sz="2500" b="1" smtClean="0"/>
              <a:t>w przedszkolach i szkołach ogólnodostępnych z oddziałami integracyjnymi lub integracyjnych – </a:t>
            </a:r>
          </a:p>
          <a:p>
            <a:pPr marL="0" indent="3175" algn="ctr" eaLnBrk="1" hangingPunct="1">
              <a:buFont typeface="Cambria" pitchFamily="18" charset="0"/>
              <a:buNone/>
            </a:pPr>
            <a:r>
              <a:rPr lang="pl-PL" sz="2500" b="1" smtClean="0">
                <a:solidFill>
                  <a:srgbClr val="FFFF66"/>
                </a:solidFill>
              </a:rPr>
              <a:t>zatrudnia się dodatkowo nauczycieli </a:t>
            </a:r>
          </a:p>
          <a:p>
            <a:pPr marL="0" indent="3175" algn="ctr" eaLnBrk="1" hangingPunct="1">
              <a:buFont typeface="Cambria" pitchFamily="18" charset="0"/>
              <a:buNone/>
            </a:pPr>
            <a:r>
              <a:rPr lang="pl-PL" sz="2500" b="1" smtClean="0">
                <a:solidFill>
                  <a:srgbClr val="FFFF66"/>
                </a:solidFill>
              </a:rPr>
              <a:t>posiadających kwalifikacje z zakresu pedagogiki specjalnej</a:t>
            </a:r>
            <a:r>
              <a:rPr lang="pl-PL" sz="2500" b="1" smtClean="0"/>
              <a:t> </a:t>
            </a:r>
          </a:p>
          <a:p>
            <a:pPr marL="0" indent="3175" algn="ctr" eaLnBrk="1" hangingPunct="1">
              <a:buFont typeface="Cambria" pitchFamily="18" charset="0"/>
              <a:buNone/>
            </a:pPr>
            <a:endParaRPr lang="pl-PL" sz="1000" b="1" smtClean="0"/>
          </a:p>
          <a:p>
            <a:pPr marL="0" indent="3175" algn="ctr" eaLnBrk="1" hangingPunct="1">
              <a:buFont typeface="Cambria" pitchFamily="18" charset="0"/>
              <a:buNone/>
            </a:pPr>
            <a:r>
              <a:rPr lang="pl-PL" sz="2500" b="1" smtClean="0"/>
              <a:t>w celu współorganizowania kształcenia integracyjnego, </a:t>
            </a:r>
          </a:p>
          <a:p>
            <a:pPr marL="0" indent="3175" algn="ctr" eaLnBrk="1" hangingPunct="1">
              <a:buFont typeface="Cambria" pitchFamily="18" charset="0"/>
              <a:buNone/>
            </a:pPr>
            <a:r>
              <a:rPr lang="pl-PL" sz="2500" b="1" smtClean="0"/>
              <a:t>z uwzględnieniem realizacji zaleceń zawartych </a:t>
            </a:r>
          </a:p>
          <a:p>
            <a:pPr marL="0" indent="3175" algn="ctr" eaLnBrk="1" hangingPunct="1">
              <a:buFont typeface="Cambria" pitchFamily="18" charset="0"/>
              <a:buNone/>
            </a:pPr>
            <a:r>
              <a:rPr lang="pl-PL" sz="2500" b="1" smtClean="0"/>
              <a:t>w orzeczeniu o potrzebie kształcenia specjalnego.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pl-PL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cd. Osoby dodatkowo zatrudnione </a:t>
            </a:r>
            <a:br>
              <a:rPr lang="pl-PL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 szkołach/placówkach </a:t>
            </a:r>
            <a:br>
              <a:rPr lang="pl-PL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organizujących kształcenie specjalne</a:t>
            </a:r>
          </a:p>
        </p:txBody>
      </p:sp>
      <p:sp>
        <p:nvSpPr>
          <p:cNvPr id="38914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marL="14288" indent="-14288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1900" b="1" dirty="0" smtClean="0"/>
              <a:t>w przedszkolach </a:t>
            </a:r>
            <a:r>
              <a:rPr lang="pl-PL" sz="1900" b="1" dirty="0" smtClean="0">
                <a:solidFill>
                  <a:srgbClr val="FFFF66"/>
                </a:solidFill>
              </a:rPr>
              <a:t>ogólnodostępnych</a:t>
            </a:r>
            <a:r>
              <a:rPr lang="pl-PL" sz="1900" b="1" dirty="0" smtClean="0"/>
              <a:t>, innych formach wychowania przedszkolnego i szkołach ogólnodostępnych, w których kształceniem specjalnym są objęci uczniowie posiadający orzeczenie o potrzebie kształcenia specjalnego wydane ze względu na autyzm, w tym zespół Aspergera, lub niepełnosprawności sprzężone, </a:t>
            </a:r>
            <a:r>
              <a:rPr lang="pl-PL" sz="1900" b="1" dirty="0" smtClean="0">
                <a:solidFill>
                  <a:srgbClr val="FFFF66"/>
                </a:solidFill>
              </a:rPr>
              <a:t>zatrudnia się dodatkowo</a:t>
            </a:r>
            <a:r>
              <a:rPr lang="pl-PL" sz="1900" b="1" dirty="0" smtClean="0"/>
              <a:t>: </a:t>
            </a:r>
          </a:p>
          <a:p>
            <a:pPr marL="14288" indent="-14288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1900" b="1" dirty="0" smtClean="0">
                <a:solidFill>
                  <a:srgbClr val="FFFF00"/>
                </a:solidFill>
              </a:rPr>
              <a:t>- nauczycieli posiadających kwalifikacje z zakresu pedagogiki specjalnej </a:t>
            </a:r>
          </a:p>
          <a:p>
            <a:pPr marL="14288" indent="-14288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1900" b="1" dirty="0" smtClean="0"/>
              <a:t>	w celu współorganizowania kształcenia uczniów niepełnosprawnych lub </a:t>
            </a:r>
            <a:r>
              <a:rPr lang="pl-PL" sz="1900" b="1" dirty="0" smtClean="0">
                <a:solidFill>
                  <a:srgbClr val="FFFF66"/>
                </a:solidFill>
              </a:rPr>
              <a:t>specjalistów</a:t>
            </a:r>
            <a:r>
              <a:rPr lang="pl-PL" sz="1900" b="1" dirty="0" smtClean="0"/>
              <a:t>, lub </a:t>
            </a:r>
          </a:p>
          <a:p>
            <a:pPr marL="14288" indent="-14288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1900" b="1" dirty="0" smtClean="0">
                <a:solidFill>
                  <a:srgbClr val="FFFF00"/>
                </a:solidFill>
              </a:rPr>
              <a:t>- </a:t>
            </a:r>
            <a:r>
              <a:rPr lang="pl-PL" sz="1900" b="1" dirty="0" smtClean="0">
                <a:solidFill>
                  <a:srgbClr val="FFFF00"/>
                </a:solidFill>
              </a:rPr>
              <a:t>pomoc nauczyciela</a:t>
            </a:r>
          </a:p>
          <a:p>
            <a:pPr marL="14288" indent="-14288" eaLnBrk="1" hangingPunct="1">
              <a:lnSpc>
                <a:spcPct val="80000"/>
              </a:lnSpc>
              <a:buFont typeface="Arial" charset="0"/>
              <a:buNone/>
            </a:pPr>
            <a:r>
              <a:rPr lang="pl-PL" sz="1900" b="1" dirty="0" smtClean="0"/>
              <a:t>– z uwzględnieniem realizacji zaleceń zawartych w orzeczeniu o potrzebie kształcenia specjalnego.</a:t>
            </a:r>
          </a:p>
          <a:p>
            <a:pPr marL="14288" indent="-14288" eaLnBrk="1" hangingPunct="1">
              <a:lnSpc>
                <a:spcPct val="80000"/>
              </a:lnSpc>
              <a:buFont typeface="Arial" charset="0"/>
              <a:buNone/>
            </a:pPr>
            <a:endParaRPr lang="pl-PL" sz="1900" b="1" u="sng" dirty="0" smtClean="0"/>
          </a:p>
          <a:p>
            <a:pPr marL="14288" indent="-14288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500" b="1" dirty="0" smtClean="0"/>
              <a:t>    W przypadku innych niepełnosprawności – można zatrudnić dodatkowo nauczyciela </a:t>
            </a:r>
            <a:r>
              <a:rPr lang="pl-PL" sz="500" b="1" u="sng" dirty="0" smtClean="0"/>
              <a:t>za zgodą organu prowadzącego.</a:t>
            </a:r>
          </a:p>
          <a:p>
            <a:pPr marL="14288" indent="-14288">
              <a:lnSpc>
                <a:spcPct val="80000"/>
              </a:lnSpc>
            </a:pPr>
            <a:endParaRPr lang="pl-PL" sz="5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Kształcenie specjalne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2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art. 127 ustawy z dnia 14 grudnia 2016r. – Prawo oświatowe</a:t>
            </a:r>
            <a:br>
              <a:rPr lang="pl-PL" sz="22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22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(Dz.U. z </a:t>
            </a:r>
            <a:r>
              <a:rPr lang="pl-PL" sz="22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2018r</a:t>
            </a:r>
            <a:r>
              <a:rPr lang="pl-PL" sz="22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poz. </a:t>
            </a:r>
            <a:r>
              <a:rPr lang="pl-PL" sz="22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996</a:t>
            </a:r>
            <a:r>
              <a:rPr lang="pl-PL" sz="22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l-PL" sz="22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ze zm.)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500" dirty="0" smtClean="0">
              <a:solidFill>
                <a:srgbClr val="00FF0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b="1" dirty="0" smtClean="0"/>
              <a:t>Podstawą organizowania kształcenia specjalnego dla ucznia jest </a:t>
            </a:r>
            <a:r>
              <a:rPr lang="pl-PL" sz="2400" b="1" dirty="0" smtClean="0">
                <a:solidFill>
                  <a:srgbClr val="FFFF00"/>
                </a:solidFill>
              </a:rPr>
              <a:t>orzeczenie o potrzebie kształcenia specjalnego</a:t>
            </a:r>
            <a:r>
              <a:rPr lang="pl-PL" sz="2400" b="1" dirty="0" smtClean="0"/>
              <a:t>, wydane przez publiczną poradnię </a:t>
            </a:r>
            <a:r>
              <a:rPr lang="pl-PL" sz="2400" b="1" dirty="0" err="1" smtClean="0"/>
              <a:t>psychologiczno</a:t>
            </a:r>
            <a:r>
              <a:rPr lang="pl-PL" sz="2400" b="1" dirty="0" smtClean="0"/>
              <a:t> – pedagogiczną, </a:t>
            </a:r>
            <a:br>
              <a:rPr lang="pl-PL" sz="2400" b="1" dirty="0" smtClean="0"/>
            </a:br>
            <a:r>
              <a:rPr lang="pl-PL" sz="2400" b="1" dirty="0" smtClean="0"/>
              <a:t>w tym specjalistyczną.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400" b="1" dirty="0" smtClean="0"/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2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art. 68 ust. 1 pkt 10 ustawy z dnia 14 grudnia 2016r. 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2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 Prawo oświatowe (Dz.U. z </a:t>
            </a:r>
            <a:r>
              <a:rPr lang="pl-PL" sz="22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2018r</a:t>
            </a:r>
            <a:r>
              <a:rPr lang="pl-PL" sz="22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poz. </a:t>
            </a:r>
            <a:r>
              <a:rPr lang="pl-PL" sz="22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996</a:t>
            </a:r>
            <a:r>
              <a:rPr lang="pl-PL" sz="22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l-PL" sz="22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ze zm.)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1400" dirty="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b="1" dirty="0" smtClean="0"/>
              <a:t>Dyrektor szkoły lub placówki </a:t>
            </a:r>
            <a:r>
              <a:rPr lang="pl-PL" sz="2400" b="1" u="sng" dirty="0" smtClean="0"/>
              <a:t>odpowiada za realizację zaleceń </a:t>
            </a:r>
            <a:r>
              <a:rPr lang="pl-PL" sz="2400" b="1" dirty="0" smtClean="0"/>
              <a:t>wynikających z orzeczenia o potrzebie kształcenia specjalnego.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400" b="1" dirty="0" smtClean="0"/>
          </a:p>
        </p:txBody>
      </p:sp>
      <p:cxnSp>
        <p:nvCxnSpPr>
          <p:cNvPr id="4" name="Łącznik prostoliniowy 3"/>
          <p:cNvCxnSpPr/>
          <p:nvPr/>
        </p:nvCxnSpPr>
        <p:spPr>
          <a:xfrm>
            <a:off x="323850" y="1557338"/>
            <a:ext cx="8424863" cy="0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" name="Łącznik prostoliniowy 4"/>
          <p:cNvCxnSpPr/>
          <p:nvPr/>
        </p:nvCxnSpPr>
        <p:spPr>
          <a:xfrm>
            <a:off x="323850" y="2276475"/>
            <a:ext cx="8424863" cy="0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" name="Łącznik prostoliniowy 5"/>
          <p:cNvCxnSpPr/>
          <p:nvPr/>
        </p:nvCxnSpPr>
        <p:spPr>
          <a:xfrm>
            <a:off x="395288" y="4149725"/>
            <a:ext cx="8424862" cy="0"/>
          </a:xfrm>
          <a:prstGeom prst="line">
            <a:avLst/>
          </a:prstGeom>
          <a:ln w="9525">
            <a:solidFill>
              <a:srgbClr val="FFC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" name="Łącznik prostoliniowy 6"/>
          <p:cNvCxnSpPr/>
          <p:nvPr/>
        </p:nvCxnSpPr>
        <p:spPr>
          <a:xfrm>
            <a:off x="395288" y="4941888"/>
            <a:ext cx="8424862" cy="0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Pomoc nauczyciela </a:t>
            </a:r>
          </a:p>
        </p:txBody>
      </p:sp>
      <p:sp>
        <p:nvSpPr>
          <p:cNvPr id="39938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pl-PL" sz="2200" b="1" smtClean="0">
                <a:solidFill>
                  <a:srgbClr val="FFFF66"/>
                </a:solidFill>
              </a:rPr>
              <a:t>w przedszkolach specjalnych,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pl-PL" sz="2200" b="1" smtClean="0">
                <a:solidFill>
                  <a:srgbClr val="FFFF66"/>
                </a:solidFill>
              </a:rPr>
              <a:t>przedszkolach ogólnodostępnych z oddziałami specjalnymi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pl-PL" sz="2200" b="1" smtClean="0">
                <a:solidFill>
                  <a:srgbClr val="FFFF66"/>
                </a:solidFill>
              </a:rPr>
              <a:t>oraz w klasach I–IV szkół podstawowych specjalnych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pl-PL" sz="2200" b="1" smtClean="0">
                <a:solidFill>
                  <a:srgbClr val="FFFF66"/>
                </a:solidFill>
              </a:rPr>
              <a:t>i szkół podstawowych ogólnodostępnych z oddziałami specjalnymi, </a:t>
            </a:r>
          </a:p>
          <a:p>
            <a:pPr marL="0" indent="0" eaLnBrk="1" hangingPunct="1">
              <a:buFont typeface="Arial" charset="0"/>
              <a:buNone/>
            </a:pPr>
            <a:r>
              <a:rPr lang="pl-PL" sz="2200" b="1" u="sng" smtClean="0"/>
              <a:t>zatrudnia się dodatkowo</a:t>
            </a:r>
            <a:r>
              <a:rPr lang="pl-PL" sz="2200" b="1" smtClean="0"/>
              <a:t> – dla uczniów:</a:t>
            </a:r>
            <a:r>
              <a:rPr lang="pl-PL" sz="2200" b="1" smtClean="0">
                <a:solidFill>
                  <a:srgbClr val="FFFF66"/>
                </a:solidFill>
              </a:rPr>
              <a:t> </a:t>
            </a:r>
          </a:p>
          <a:p>
            <a:pPr marL="0" indent="0" eaLnBrk="1" hangingPunct="1">
              <a:buFontTx/>
              <a:buChar char="-"/>
            </a:pPr>
            <a:r>
              <a:rPr lang="pl-PL" sz="2200" b="1" smtClean="0"/>
              <a:t> z niepełnosprawnością intelektualną w stopniu umiarkowanym </a:t>
            </a:r>
          </a:p>
          <a:p>
            <a:pPr marL="0" indent="0" eaLnBrk="1" hangingPunct="1">
              <a:buFontTx/>
              <a:buNone/>
            </a:pPr>
            <a:r>
              <a:rPr lang="pl-PL" sz="2200" b="1" smtClean="0"/>
              <a:t>  lub znacznym,</a:t>
            </a:r>
          </a:p>
          <a:p>
            <a:pPr marL="0" indent="0" eaLnBrk="1" hangingPunct="1">
              <a:buFont typeface="Arial" charset="0"/>
              <a:buNone/>
            </a:pPr>
            <a:r>
              <a:rPr lang="pl-PL" sz="2200" b="1" smtClean="0"/>
              <a:t>- z niepełnosprawnością ruchową, w tym z afazją,</a:t>
            </a:r>
          </a:p>
          <a:p>
            <a:pPr marL="0" indent="0" eaLnBrk="1" hangingPunct="1">
              <a:buFont typeface="Cambria" pitchFamily="18" charset="0"/>
              <a:buNone/>
            </a:pPr>
            <a:r>
              <a:rPr lang="pl-PL" sz="2200" b="1" smtClean="0"/>
              <a:t>- z autyzmem, w tym z zespołem Aspergera,</a:t>
            </a:r>
          </a:p>
          <a:p>
            <a:pPr marL="0" indent="0" eaLnBrk="1" hangingPunct="1">
              <a:buFont typeface="Cambria" pitchFamily="18" charset="0"/>
              <a:buNone/>
            </a:pPr>
            <a:r>
              <a:rPr lang="pl-PL" sz="2200" b="1" smtClean="0"/>
              <a:t>- z niepełnosprawnościami sprzężonymi.</a:t>
            </a:r>
          </a:p>
          <a:p>
            <a:pPr marL="0" indent="0" eaLnBrk="1" hangingPunct="1">
              <a:buFont typeface="Arial" charset="0"/>
              <a:buNone/>
            </a:pPr>
            <a:endParaRPr lang="pl-PL" sz="1000" b="1" smtClean="0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pl-PL" sz="1800" smtClean="0">
                <a:solidFill>
                  <a:schemeClr val="bg1"/>
                </a:solidFill>
              </a:rPr>
              <a:t>W przypadku innych  niepełnosprawności – </a:t>
            </a:r>
            <a:r>
              <a:rPr lang="pl-PL" sz="1800" b="1" smtClean="0">
                <a:solidFill>
                  <a:srgbClr val="FFFF66"/>
                </a:solidFill>
              </a:rPr>
              <a:t>można zatrudnić dodatkowo pomoc nauczyciela  za zgodą organu prowadzącego</a:t>
            </a:r>
            <a:r>
              <a:rPr lang="pl-PL" sz="1800" smtClean="0">
                <a:solidFill>
                  <a:schemeClr val="bg1"/>
                </a:solidFill>
              </a:rPr>
              <a:t> (dotyczy również przedszkoli i szkół integracyjnych, ogólnodostępnych z oddziałami specjalnymi lub integracyjnymi).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ymbol zastępczy zawartości 2"/>
          <p:cNvSpPr>
            <a:spLocks noGrp="1"/>
          </p:cNvSpPr>
          <p:nvPr>
            <p:ph idx="1"/>
          </p:nvPr>
        </p:nvSpPr>
        <p:spPr>
          <a:xfrm>
            <a:off x="395288" y="333375"/>
            <a:ext cx="8229600" cy="5792788"/>
          </a:xfrm>
        </p:spPr>
        <p:txBody>
          <a:bodyPr/>
          <a:lstStyle/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endParaRPr lang="pl-PL" sz="2200" b="1" smtClean="0"/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800" b="1" u="sng" smtClean="0"/>
              <a:t>Zadania dla:</a:t>
            </a:r>
            <a:endParaRPr lang="pl-PL" sz="2400" b="1" u="sng" smtClean="0"/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400" b="1" smtClean="0"/>
              <a:t>nauczycieli posiadających kwalifikacje z zakresu pedagogiki specjalnej dodatkowo zatrudnionych w oddziałach </a:t>
            </a:r>
            <a:r>
              <a:rPr lang="pl-PL" sz="2400" b="1" smtClean="0">
                <a:solidFill>
                  <a:srgbClr val="FFFF00"/>
                </a:solidFill>
              </a:rPr>
              <a:t>określa rozporządzenie,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400" b="1" smtClean="0"/>
              <a:t>specjalistów oraz pomocy nauczyciela – </a:t>
            </a:r>
            <a:r>
              <a:rPr lang="pl-PL" sz="2400" b="1" smtClean="0">
                <a:solidFill>
                  <a:srgbClr val="FFFF00"/>
                </a:solidFill>
              </a:rPr>
              <a:t>wyznacza dyrektor.</a:t>
            </a:r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endParaRPr lang="pl-PL" sz="2400" b="1" smtClean="0">
              <a:solidFill>
                <a:srgbClr val="FFFF66"/>
              </a:solidFill>
            </a:endParaRPr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800" b="1" u="sng" smtClean="0"/>
              <a:t>Dyrektor szkoły/placówki :</a:t>
            </a:r>
            <a:endParaRPr lang="pl-PL" sz="2400" b="1" u="sng" smtClean="0"/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400" b="1" smtClean="0">
                <a:solidFill>
                  <a:srgbClr val="FFFF00"/>
                </a:solidFill>
              </a:rPr>
              <a:t>wyznacza</a:t>
            </a:r>
            <a:r>
              <a:rPr lang="pl-PL" sz="2400" b="1" smtClean="0">
                <a:solidFill>
                  <a:srgbClr val="FFFF66"/>
                </a:solidFill>
              </a:rPr>
              <a:t> </a:t>
            </a:r>
            <a:r>
              <a:rPr lang="pl-PL" sz="2400" b="1" smtClean="0"/>
              <a:t>nauczycielom dodatkowo zatrudnionym w oddziale, </a:t>
            </a:r>
            <a:r>
              <a:rPr lang="pl-PL" sz="2400" b="1" smtClean="0">
                <a:solidFill>
                  <a:srgbClr val="FFFF00"/>
                </a:solidFill>
              </a:rPr>
              <a:t>zajęcia edukacyjne oraz zintegrowane działania i zajęcia,</a:t>
            </a:r>
            <a:r>
              <a:rPr lang="pl-PL" sz="2400" b="1" smtClean="0"/>
              <a:t> określone w programie, realizowane wspólnie  z innymi nauczycielami lub </a:t>
            </a:r>
            <a:r>
              <a:rPr lang="pl-PL" sz="2400" b="1" smtClean="0">
                <a:solidFill>
                  <a:srgbClr val="FFFF00"/>
                </a:solidFill>
              </a:rPr>
              <a:t>zajęcia,</a:t>
            </a:r>
            <a:r>
              <a:rPr lang="pl-PL" sz="2400" b="1" smtClean="0"/>
              <a:t> </a:t>
            </a:r>
            <a:r>
              <a:rPr lang="pl-PL" sz="2400" b="1" smtClean="0">
                <a:solidFill>
                  <a:srgbClr val="FFFF00"/>
                </a:solidFill>
              </a:rPr>
              <a:t>w których ci nauczyciele</a:t>
            </a:r>
            <a:r>
              <a:rPr lang="pl-PL" sz="2400" b="1" smtClean="0"/>
              <a:t> </a:t>
            </a:r>
            <a:r>
              <a:rPr lang="pl-PL" sz="2400" b="1" smtClean="0">
                <a:solidFill>
                  <a:srgbClr val="FFFF00"/>
                </a:solidFill>
              </a:rPr>
              <a:t>uczestniczą,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400" b="1" smtClean="0">
                <a:solidFill>
                  <a:srgbClr val="FFFF00"/>
                </a:solidFill>
              </a:rPr>
              <a:t>powierza prowadzenie zajęć,</a:t>
            </a:r>
            <a:r>
              <a:rPr lang="pl-PL" sz="2400" b="1" smtClean="0"/>
              <a:t> w szczególności: rewalidacyjnych, resocjalizacyjnych i socjoterapeutycznych, </a:t>
            </a:r>
            <a:r>
              <a:rPr lang="pl-PL" sz="2400" b="1" smtClean="0">
                <a:solidFill>
                  <a:srgbClr val="FFFF00"/>
                </a:solidFill>
              </a:rPr>
              <a:t>nauczycielom lub specjalistom posiadającym kwalifikacje odpowiednie do rodzaju niepełnosprawności ucznia.</a:t>
            </a:r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endParaRPr lang="pl-PL" sz="2400" b="1" smtClean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Czas trwania zajęć rewalidacyjnych</a:t>
            </a:r>
          </a:p>
        </p:txBody>
      </p:sp>
      <p:sp>
        <p:nvSpPr>
          <p:cNvPr id="41986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1800" dirty="0" smtClean="0">
                <a:solidFill>
                  <a:srgbClr val="00FF00"/>
                </a:solidFill>
              </a:rPr>
              <a:t>Rozporządzenie Ministra Edukacji Narodowej z dnia 17 marca 2017 r. w sprawie szczegółowej organizacji publicznych szkół i publicznych przedszkoli 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1800" dirty="0" smtClean="0">
                <a:solidFill>
                  <a:srgbClr val="00FF00"/>
                </a:solidFill>
              </a:rPr>
              <a:t>(Dz.U. z </a:t>
            </a:r>
            <a:r>
              <a:rPr lang="pl-PL" sz="1800" dirty="0" smtClean="0">
                <a:solidFill>
                  <a:srgbClr val="00FF00"/>
                </a:solidFill>
              </a:rPr>
              <a:t>2017 </a:t>
            </a:r>
            <a:r>
              <a:rPr lang="pl-PL" sz="1800" dirty="0" smtClean="0">
                <a:solidFill>
                  <a:srgbClr val="00FF00"/>
                </a:solidFill>
              </a:rPr>
              <a:t>r. </a:t>
            </a:r>
            <a:r>
              <a:rPr lang="pl-PL" sz="1800" dirty="0" smtClean="0">
                <a:solidFill>
                  <a:srgbClr val="00FF00"/>
                </a:solidFill>
              </a:rPr>
              <a:t>poz.649 ze zm.)</a:t>
            </a:r>
            <a:r>
              <a:rPr lang="pl-PL" sz="1800" dirty="0" smtClean="0">
                <a:solidFill>
                  <a:srgbClr val="C6D9F1"/>
                </a:solidFill>
              </a:rPr>
              <a:t> </a:t>
            </a:r>
            <a:endParaRPr lang="pl-PL" sz="1800" dirty="0" smtClean="0">
              <a:solidFill>
                <a:srgbClr val="C6D9F1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pl-PL" sz="1800" dirty="0" smtClean="0">
              <a:solidFill>
                <a:srgbClr val="C6D9F1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dirty="0" smtClean="0"/>
              <a:t>Czas prowadzonych w przedszkolu zajęć </a:t>
            </a:r>
            <a:r>
              <a:rPr lang="pl-PL" sz="2000" b="1" dirty="0" smtClean="0"/>
              <a:t>powinien być</a:t>
            </a:r>
            <a:r>
              <a:rPr lang="pl-PL" sz="2000" dirty="0" smtClean="0"/>
              <a:t> </a:t>
            </a:r>
            <a:r>
              <a:rPr lang="pl-PL" sz="2000" b="1" dirty="0" smtClean="0"/>
              <a:t>dostosowany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b="1" dirty="0" smtClean="0"/>
              <a:t>do możliwości rozwojowych dzieci</a:t>
            </a:r>
            <a:r>
              <a:rPr lang="pl-PL" sz="2000" dirty="0" smtClean="0"/>
              <a:t>, z tym, że czas prowadzonych m.in.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b="1" dirty="0" smtClean="0"/>
              <a:t>zajęć rewalidacyjnych</a:t>
            </a:r>
            <a:r>
              <a:rPr lang="pl-PL" sz="2000" dirty="0" smtClean="0"/>
              <a:t> powinien wynosić:  </a:t>
            </a:r>
          </a:p>
          <a:p>
            <a:pPr marL="400050" lvl="1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dirty="0" smtClean="0">
                <a:solidFill>
                  <a:srgbClr val="FFFF00"/>
                </a:solidFill>
              </a:rPr>
              <a:t>	</a:t>
            </a:r>
            <a:r>
              <a:rPr lang="pl-PL" sz="2000" b="1" dirty="0" smtClean="0">
                <a:solidFill>
                  <a:srgbClr val="FFFF00"/>
                </a:solidFill>
              </a:rPr>
              <a:t>1) z dziećmi w wieku 3–4 lat – około 15 minut,</a:t>
            </a:r>
          </a:p>
          <a:p>
            <a:pPr marL="400050" lvl="1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b="1" dirty="0" smtClean="0">
                <a:solidFill>
                  <a:srgbClr val="FFFF00"/>
                </a:solidFill>
              </a:rPr>
              <a:t>	2) z dziećmi w wieku 5–6 lat – około 30 minut.</a:t>
            </a:r>
            <a:r>
              <a:rPr lang="pl-PL" sz="2000" dirty="0" smtClean="0">
                <a:solidFill>
                  <a:srgbClr val="FFFF00"/>
                </a:solidFill>
              </a:rPr>
              <a:t> 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000" b="1" dirty="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b="1" dirty="0" smtClean="0"/>
              <a:t>Godzina zajęć rewalidacyjnych dla uczniów niepełnosprawnych w szkole trwa </a:t>
            </a:r>
            <a:r>
              <a:rPr lang="pl-PL" sz="2000" b="1" dirty="0" smtClean="0">
                <a:solidFill>
                  <a:srgbClr val="FFFF66"/>
                </a:solidFill>
              </a:rPr>
              <a:t>60 minut</a:t>
            </a:r>
            <a:r>
              <a:rPr lang="pl-PL" sz="2000" dirty="0" smtClean="0">
                <a:solidFill>
                  <a:srgbClr val="FFFF66"/>
                </a:solidFill>
              </a:rPr>
              <a:t>.</a:t>
            </a:r>
            <a:r>
              <a:rPr lang="pl-PL" sz="2000" dirty="0" smtClean="0"/>
              <a:t>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000" dirty="0" smtClean="0">
              <a:solidFill>
                <a:srgbClr val="FFFF0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dirty="0" smtClean="0"/>
              <a:t>W uzasadnionych przypadkach dopuszcza się prowadzenie zajęć rewalidacyjnych, w czasie krótszym niż 60 minut, zachowując  ustalony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dirty="0" smtClean="0"/>
              <a:t>dla ucznia łączny czas tych zajęć w okresie tygodniowym.</a:t>
            </a:r>
          </a:p>
        </p:txBody>
      </p:sp>
      <p:cxnSp>
        <p:nvCxnSpPr>
          <p:cNvPr id="4" name="Łącznik prostoliniowy 3"/>
          <p:cNvCxnSpPr/>
          <p:nvPr/>
        </p:nvCxnSpPr>
        <p:spPr>
          <a:xfrm>
            <a:off x="323850" y="1484313"/>
            <a:ext cx="8424863" cy="0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" name="Łącznik prostoliniowy 4"/>
          <p:cNvCxnSpPr/>
          <p:nvPr/>
        </p:nvCxnSpPr>
        <p:spPr>
          <a:xfrm>
            <a:off x="323850" y="2349500"/>
            <a:ext cx="8424863" cy="0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Tygodniowy wymiar godzin </a:t>
            </a:r>
            <a:b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zajęć rewalidacyjnych</a:t>
            </a:r>
            <a:r>
              <a:rPr lang="pl-PL" sz="3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4301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smtClean="0"/>
              <a:t>dla uczniów niepełnosprawnych określają rozporządzenia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smtClean="0"/>
              <a:t>w sprawie ramowych planów nauczania: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400" smtClean="0"/>
          </a:p>
          <a:p>
            <a:pPr marL="0" indent="0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500" b="1" smtClean="0"/>
              <a:t>rozporządzenie Ministra Edukacji Narodowej z dnia </a:t>
            </a:r>
            <a:br>
              <a:rPr lang="pl-PL" sz="2500" b="1" smtClean="0"/>
            </a:br>
            <a:r>
              <a:rPr lang="pl-PL" sz="2500" b="1" smtClean="0"/>
              <a:t>7 lutego 2012r. w sprawie ramowych planów nauczania </a:t>
            </a:r>
            <a:br>
              <a:rPr lang="pl-PL" sz="2500" b="1" smtClean="0"/>
            </a:br>
            <a:r>
              <a:rPr lang="pl-PL" sz="2500" b="1" smtClean="0"/>
              <a:t>w szkołach publicznych </a:t>
            </a:r>
          </a:p>
          <a:p>
            <a:pPr marL="0" indent="0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500" b="1" smtClean="0">
                <a:solidFill>
                  <a:srgbClr val="00FF00"/>
                </a:solidFill>
              </a:rPr>
              <a:t>(Dz.U. z 2012r. poz. 204 ze zm.),</a:t>
            </a:r>
          </a:p>
          <a:p>
            <a:pPr marL="0" indent="0" eaLnBrk="1" hangingPunct="1">
              <a:lnSpc>
                <a:spcPct val="80000"/>
              </a:lnSpc>
              <a:buFont typeface="Cambria" pitchFamily="18" charset="0"/>
              <a:buChar char="•"/>
            </a:pPr>
            <a:endParaRPr lang="pl-PL" sz="2500" b="1" smtClean="0">
              <a:solidFill>
                <a:srgbClr val="00FF0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500" b="1" smtClean="0"/>
              <a:t>rozporządzenie Ministra Edukacji Narodowej z dnia </a:t>
            </a:r>
            <a:br>
              <a:rPr lang="pl-PL" sz="2500" b="1" smtClean="0"/>
            </a:br>
            <a:r>
              <a:rPr lang="pl-PL" sz="2500" b="1" smtClean="0"/>
              <a:t>28 marca 2017r. w sprawie ramowych planów nauczania </a:t>
            </a:r>
          </a:p>
          <a:p>
            <a:pPr marL="0" indent="0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500" b="1" smtClean="0"/>
              <a:t>dla publicznych szkół </a:t>
            </a:r>
          </a:p>
          <a:p>
            <a:pPr marL="0" indent="0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500" b="1" smtClean="0">
                <a:solidFill>
                  <a:srgbClr val="00FF00"/>
                </a:solidFill>
              </a:rPr>
              <a:t>(Dz.U. z 2017r. poz. 703).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Tygodniowy minimalny wymiar godzin zajęć rewalidacyjnych</a:t>
            </a:r>
          </a:p>
        </p:txBody>
      </p:sp>
      <p:sp>
        <p:nvSpPr>
          <p:cNvPr id="44034" name="Symbol zastępczy zawartości 2"/>
          <p:cNvSpPr>
            <a:spLocks noGrp="1"/>
          </p:cNvSpPr>
          <p:nvPr>
            <p:ph idx="1"/>
          </p:nvPr>
        </p:nvSpPr>
        <p:spPr>
          <a:xfrm>
            <a:off x="179388" y="1600200"/>
            <a:ext cx="8713787" cy="4781550"/>
          </a:xfrm>
        </p:spPr>
        <p:txBody>
          <a:bodyPr/>
          <a:lstStyle/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b="1" smtClean="0"/>
              <a:t>wynosi: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200" b="1" smtClean="0">
                <a:solidFill>
                  <a:srgbClr val="FFFF00"/>
                </a:solidFill>
              </a:rPr>
              <a:t>po 12 godzin na oddział</a:t>
            </a:r>
            <a:r>
              <a:rPr lang="pl-PL" sz="2000" b="1" smtClean="0">
                <a:solidFill>
                  <a:srgbClr val="FFFF00"/>
                </a:solidFill>
              </a:rPr>
              <a:t> </a:t>
            </a:r>
            <a:r>
              <a:rPr lang="pl-PL" sz="2000" b="1" smtClean="0"/>
              <a:t>– w szkołach specjalnych i oddziałach specjalnych </a:t>
            </a:r>
            <a:br>
              <a:rPr lang="pl-PL" sz="2000" b="1" smtClean="0"/>
            </a:br>
            <a:r>
              <a:rPr lang="pl-PL" sz="2000" b="1" smtClean="0"/>
              <a:t>w szkołach ogólnodostępnych dla uczniów niepełnosprawnych, z wyjątkiem niepełnosprawnych intelektualnie w stopniu umiarkowanym lub znacznym </a:t>
            </a:r>
            <a:br>
              <a:rPr lang="pl-PL" sz="2000" b="1" smtClean="0"/>
            </a:br>
            <a:r>
              <a:rPr lang="pl-PL" sz="2000" b="1" smtClean="0"/>
              <a:t>(od 2019r. – w liceach ogólnokształcących specjalnych),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200" b="1" smtClean="0">
                <a:solidFill>
                  <a:srgbClr val="FFFF00"/>
                </a:solidFill>
              </a:rPr>
              <a:t>po 10 godzin na oddział</a:t>
            </a:r>
            <a:r>
              <a:rPr lang="pl-PL" sz="2000" b="1" smtClean="0">
                <a:solidFill>
                  <a:srgbClr val="FFFF00"/>
                </a:solidFill>
              </a:rPr>
              <a:t> </a:t>
            </a:r>
            <a:r>
              <a:rPr lang="pl-PL" sz="2000" b="1" smtClean="0"/>
              <a:t>– w szkołach podstawowych specjalnych </a:t>
            </a:r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b="1" smtClean="0"/>
              <a:t>	i oddziałach specjalnych w szkołach ogólnodostępnych dla uczniów </a:t>
            </a:r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b="1" smtClean="0"/>
              <a:t>	z niepełnosprawnością intelektualną w stopniu umiarkowanym lub znacznym, w szkołach specjalnych przysposabiających do pracy dla uczniów </a:t>
            </a:r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b="1" smtClean="0"/>
              <a:t>	z niepełnosprawnością intelektualną w stopniu umiarkowanym lub znacznym oraz dla uczniów z niepełnosprawnościami sprzężonymi, w branżowej szkole specjalnej I stopnia, w liceum ogólnokształcącym specjalnym (do 2019r.),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200" b="1" smtClean="0">
                <a:solidFill>
                  <a:srgbClr val="FFFF00"/>
                </a:solidFill>
              </a:rPr>
              <a:t>po 8 godzin na oddział</a:t>
            </a:r>
            <a:r>
              <a:rPr lang="pl-PL" sz="2000" b="1" smtClean="0">
                <a:solidFill>
                  <a:srgbClr val="FFFF00"/>
                </a:solidFill>
              </a:rPr>
              <a:t> </a:t>
            </a:r>
            <a:r>
              <a:rPr lang="pl-PL" sz="2000" b="1" smtClean="0"/>
              <a:t>– w technikum specjalnym (od 2019r. – w branżowej szkole II stopnia),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200" b="1" smtClean="0">
                <a:solidFill>
                  <a:srgbClr val="FFFF00"/>
                </a:solidFill>
              </a:rPr>
              <a:t>po 2 godziny na ucznia niepełnosprawnego</a:t>
            </a:r>
            <a:r>
              <a:rPr lang="pl-PL" sz="2000" b="1" smtClean="0">
                <a:solidFill>
                  <a:srgbClr val="FFFF00"/>
                </a:solidFill>
              </a:rPr>
              <a:t> </a:t>
            </a:r>
            <a:r>
              <a:rPr lang="pl-PL" sz="2000" b="1" smtClean="0"/>
              <a:t>– w szkole ogólnodostępnej, integracyjnej lub z oddziałami integracyjnymi, w oddziałach przysposabiających do pracy w szkole ogólnodostępnej.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Ważne</a:t>
            </a:r>
          </a:p>
        </p:txBody>
      </p:sp>
      <p:sp>
        <p:nvSpPr>
          <p:cNvPr id="4505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0988" indent="-280988" eaLnBrk="1" hangingPunct="1"/>
            <a:r>
              <a:rPr lang="pl-PL" sz="2800" b="1" smtClean="0"/>
              <a:t>uczniowie niepełnosprawni intelektualnie </a:t>
            </a:r>
            <a:br>
              <a:rPr lang="pl-PL" sz="2800" b="1" smtClean="0"/>
            </a:br>
            <a:r>
              <a:rPr lang="pl-PL" sz="2800" b="1" smtClean="0"/>
              <a:t>w stopniu lekkim</a:t>
            </a:r>
            <a:r>
              <a:rPr lang="pl-PL" sz="2800" b="1" smtClean="0">
                <a:solidFill>
                  <a:srgbClr val="FFFF66"/>
                </a:solidFill>
              </a:rPr>
              <a:t> nie uczestniczą w nauce drugiego języka obcego nowożytnego</a:t>
            </a:r>
            <a:r>
              <a:rPr lang="pl-PL" sz="2800" smtClean="0">
                <a:solidFill>
                  <a:srgbClr val="FFFF66"/>
                </a:solidFill>
              </a:rPr>
              <a:t> </a:t>
            </a:r>
            <a:r>
              <a:rPr lang="pl-PL" sz="2800" smtClean="0"/>
              <a:t>(mogą na wniosek rodziców), </a:t>
            </a:r>
          </a:p>
          <a:p>
            <a:pPr marL="280988" indent="-280988" eaLnBrk="1" hangingPunct="1"/>
            <a:endParaRPr lang="pl-PL" sz="1200" smtClean="0"/>
          </a:p>
          <a:p>
            <a:pPr marL="280988" indent="-280988" eaLnBrk="1" hangingPunct="1"/>
            <a:r>
              <a:rPr lang="pl-PL" sz="2800" smtClean="0"/>
              <a:t>jeżeli uczeń nie uczy się drugiego języka obcego nowożytnego, </a:t>
            </a:r>
            <a:r>
              <a:rPr lang="pl-PL" sz="2800" b="1" smtClean="0">
                <a:solidFill>
                  <a:srgbClr val="FFFF66"/>
                </a:solidFill>
              </a:rPr>
              <a:t>uczęszcza na zajęcia z techniki. </a:t>
            </a:r>
          </a:p>
          <a:p>
            <a:pPr marL="280988" indent="-280988" eaLnBrk="1" hangingPunct="1">
              <a:buFont typeface="Arial" charset="0"/>
              <a:buNone/>
            </a:pPr>
            <a:endParaRPr lang="pl-PL" sz="2800" smtClean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Organizacja oddziałów integracyjnych</a:t>
            </a:r>
          </a:p>
        </p:txBody>
      </p:sp>
      <p:sp>
        <p:nvSpPr>
          <p:cNvPr id="48130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413"/>
            <a:ext cx="8507413" cy="48577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200" b="1" smtClean="0">
                <a:solidFill>
                  <a:srgbClr val="FFFF66"/>
                </a:solidFill>
              </a:rPr>
              <a:t>Liczba dzieci</a:t>
            </a:r>
            <a:r>
              <a:rPr lang="pl-PL" sz="2200" b="1" smtClean="0"/>
              <a:t> w oddziale przedszkola integracyjnego i oddziale integracyjnym w przedszkolu ogólnodostępnym oraz </a:t>
            </a:r>
            <a:r>
              <a:rPr lang="pl-PL" sz="2200" b="1" smtClean="0">
                <a:solidFill>
                  <a:srgbClr val="FFFF66"/>
                </a:solidFill>
              </a:rPr>
              <a:t>liczba uczniów</a:t>
            </a:r>
            <a:r>
              <a:rPr lang="pl-PL" sz="2200" b="1" smtClean="0"/>
              <a:t>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200" b="1" smtClean="0"/>
              <a:t>w oddziale szkoły integracyjnej i oddziale integracyjnym w szkole ogólnodostępnej wynosi </a:t>
            </a:r>
            <a:r>
              <a:rPr lang="pl-PL" sz="2200" b="1" smtClean="0">
                <a:solidFill>
                  <a:srgbClr val="FFFF66"/>
                </a:solidFill>
              </a:rPr>
              <a:t>nie więcej niż 20, w tym nie więcej niż 5 dzieci lub uczniów niepełnosprawnych.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200" b="1" smtClean="0">
              <a:solidFill>
                <a:srgbClr val="FFFF66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200" b="1" smtClean="0"/>
              <a:t>Za zgodą organu prowadzącego szkołę lub przedszkole liczba dzieci /uczniów może być wyższa, jeżeli uczeń uczęszczający do tego oddziału uzyska orzeczenie o potrzebie kształcenia specjalnego wydane z uwagi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200" b="1" smtClean="0"/>
              <a:t>na niepełnosprawność w trakcie roku szkolnego.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200" b="1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200" b="1" smtClean="0">
                <a:solidFill>
                  <a:srgbClr val="FFFF66"/>
                </a:solidFill>
              </a:rPr>
              <a:t>Doboru dzieci/uczniów</a:t>
            </a:r>
            <a:r>
              <a:rPr lang="pl-PL" sz="2200" b="1" smtClean="0"/>
              <a:t> do oddziału integracyjnego dokonuje dyrektor szkoły lub przedszkola </a:t>
            </a:r>
            <a:r>
              <a:rPr lang="pl-PL" sz="2200" b="1" smtClean="0">
                <a:solidFill>
                  <a:srgbClr val="FFFF66"/>
                </a:solidFill>
              </a:rPr>
              <a:t>za zgodą ich rodziców</a:t>
            </a:r>
            <a:r>
              <a:rPr lang="pl-PL" sz="2200" b="1" smtClean="0"/>
              <a:t>, z uwzględnieniem indywidualnych potrzeb rozwojowych i edukacyjnych oraz możliwości psychofizycznych dzieci i uczniów, w tym dzieci i uczniów niepełnosprawnych.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0" name="Rectangle 6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8435975" cy="200183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Liczba uczniów niepełnosprawnych </a:t>
            </a:r>
            <a:b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28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 zajęciach świetlicowych</a:t>
            </a:r>
            <a:r>
              <a:rPr lang="pl-PL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pl-PL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pozostająca pod opieką jednego nauczyciela</a:t>
            </a:r>
          </a:p>
        </p:txBody>
      </p:sp>
      <p:sp>
        <p:nvSpPr>
          <p:cNvPr id="49154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3633788"/>
          </a:xfrm>
        </p:spPr>
        <p:txBody>
          <a:bodyPr/>
          <a:lstStyle/>
          <a:p>
            <a:pPr marL="182563" indent="-182563" eaLnBrk="1" hangingPunct="1">
              <a:lnSpc>
                <a:spcPct val="90000"/>
              </a:lnSpc>
            </a:pPr>
            <a:r>
              <a:rPr lang="pl-PL" sz="2700" smtClean="0"/>
              <a:t>w przypadku szkół ogólnodostępnych i integracyjnych oraz szkół ogólnodostępnych z oddziałami integracyjnymi – </a:t>
            </a:r>
            <a:r>
              <a:rPr lang="pl-PL" sz="2700" b="1" smtClean="0">
                <a:solidFill>
                  <a:srgbClr val="FFFF66"/>
                </a:solidFill>
              </a:rPr>
              <a:t>wynosi nie więcej niż 5,</a:t>
            </a:r>
          </a:p>
          <a:p>
            <a:pPr marL="182563" indent="-182563" eaLnBrk="1" hangingPunct="1">
              <a:lnSpc>
                <a:spcPct val="90000"/>
              </a:lnSpc>
            </a:pPr>
            <a:endParaRPr lang="pl-PL" sz="2700" b="1" smtClean="0">
              <a:solidFill>
                <a:srgbClr val="FFFF66"/>
              </a:solidFill>
            </a:endParaRPr>
          </a:p>
          <a:p>
            <a:pPr marL="182563" indent="-182563" eaLnBrk="1" hangingPunct="1">
              <a:lnSpc>
                <a:spcPct val="90000"/>
              </a:lnSpc>
            </a:pPr>
            <a:r>
              <a:rPr lang="pl-PL" sz="2700" smtClean="0"/>
              <a:t>w przypadku szkół specjalnych oraz szkół ogólnodostępnych z oddziałami specjalnymi – </a:t>
            </a:r>
            <a:r>
              <a:rPr lang="pl-PL" sz="2700" b="1" smtClean="0">
                <a:solidFill>
                  <a:srgbClr val="FFFF66"/>
                </a:solidFill>
              </a:rPr>
              <a:t>odpowiada liczbie uczniów w oddziale danej szkoły specjalnej.</a:t>
            </a:r>
            <a:r>
              <a:rPr lang="pl-PL" sz="2700" b="1" smtClean="0"/>
              <a:t> </a:t>
            </a:r>
          </a:p>
          <a:p>
            <a:pPr marL="182563" indent="-182563" eaLnBrk="1" hangingPunct="1">
              <a:lnSpc>
                <a:spcPct val="90000"/>
              </a:lnSpc>
              <a:buFont typeface="Arial" charset="0"/>
              <a:buNone/>
            </a:pPr>
            <a:endParaRPr lang="pl-PL" sz="2700" smtClean="0">
              <a:solidFill>
                <a:srgbClr val="FFFF00"/>
              </a:solidFill>
            </a:endParaRPr>
          </a:p>
          <a:p>
            <a:pPr marL="182563" indent="-182563" eaLnBrk="1" hangingPunct="1">
              <a:lnSpc>
                <a:spcPct val="90000"/>
              </a:lnSpc>
              <a:buFont typeface="Arial" charset="0"/>
              <a:buNone/>
            </a:pPr>
            <a:endParaRPr lang="pl-PL" sz="2700" smtClean="0"/>
          </a:p>
          <a:p>
            <a:pPr marL="182563" indent="-182563" eaLnBrk="1" hangingPunct="1">
              <a:lnSpc>
                <a:spcPct val="90000"/>
              </a:lnSpc>
              <a:buFont typeface="Arial" charset="0"/>
              <a:buNone/>
            </a:pPr>
            <a:endParaRPr lang="pl-PL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388" y="333375"/>
            <a:ext cx="8785225" cy="11430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Dostosowanie wymagań edukacyjnych</a:t>
            </a:r>
            <a:b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160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Rozporządzenie Ministra Edukacji Narodowej z 3 sierpnia 2017 r. w sprawie oceniania, klasyfikowania i promowania uczniów i słuchaczy w szkołach publicznych </a:t>
            </a:r>
            <a:br>
              <a:rPr lang="pl-PL" sz="160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140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(Dz.U. z 2017 r. poz. 1534)</a:t>
            </a:r>
            <a:endParaRPr lang="pl-PL" sz="3200" smtClean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0178" name="Symbol zastępczy zawartości 2"/>
          <p:cNvSpPr>
            <a:spLocks noGrp="1"/>
          </p:cNvSpPr>
          <p:nvPr>
            <p:ph idx="1"/>
          </p:nvPr>
        </p:nvSpPr>
        <p:spPr>
          <a:xfrm>
            <a:off x="323850" y="1628775"/>
            <a:ext cx="8569325" cy="482441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pl-PL" sz="2000" b="1" smtClean="0"/>
              <a:t>Wymagania edukacyjne dostosowuje się do indywidualnych potrzeb rozwojowych i edukacyjnych oraz możliwości psychofizycznych ucznia:</a:t>
            </a:r>
            <a:r>
              <a:rPr lang="pl-PL" sz="1800" b="1" smtClean="0"/>
              <a:t> </a:t>
            </a:r>
          </a:p>
          <a:p>
            <a:pPr marL="0" indent="0" eaLnBrk="1" hangingPunct="1">
              <a:buFont typeface="Arial" charset="0"/>
              <a:buAutoNum type="arabicParenR"/>
            </a:pPr>
            <a:r>
              <a:rPr lang="pl-PL" sz="1800" b="1" smtClean="0">
                <a:solidFill>
                  <a:srgbClr val="FFFF00"/>
                </a:solidFill>
              </a:rPr>
              <a:t> posiadającego orzeczenie o potrzebie kształcenia specjalnego </a:t>
            </a:r>
            <a:r>
              <a:rPr lang="pl-PL" sz="1800" b="1" smtClean="0"/>
              <a:t>– </a:t>
            </a:r>
            <a:r>
              <a:rPr lang="pl-PL" sz="1600" b="1" smtClean="0"/>
              <a:t>na podstawie tego orzeczenia oraz ustaleń zawartych w indywidualnym programie edukacyjno-terapeutycznym</a:t>
            </a:r>
            <a:r>
              <a:rPr lang="pl-PL" sz="1800" b="1" smtClean="0"/>
              <a:t>, </a:t>
            </a:r>
          </a:p>
          <a:p>
            <a:pPr marL="0" indent="0" eaLnBrk="1" hangingPunct="1">
              <a:buFont typeface="Arial" charset="0"/>
              <a:buAutoNum type="arabicParenR"/>
            </a:pPr>
            <a:r>
              <a:rPr lang="pl-PL" sz="1800" b="1" smtClean="0"/>
              <a:t> </a:t>
            </a:r>
            <a:r>
              <a:rPr lang="pl-PL" sz="1800" b="1" smtClean="0">
                <a:solidFill>
                  <a:srgbClr val="FFFF00"/>
                </a:solidFill>
              </a:rPr>
              <a:t>posiadającego orzeczenie o potrzebie indywidualnego nauczania </a:t>
            </a:r>
            <a:r>
              <a:rPr lang="pl-PL" sz="1800" b="1" smtClean="0"/>
              <a:t>– </a:t>
            </a:r>
            <a:r>
              <a:rPr lang="pl-PL" sz="1600" b="1" smtClean="0"/>
              <a:t>na podstawie tego orzeczenia; </a:t>
            </a:r>
          </a:p>
          <a:p>
            <a:pPr marL="0" indent="0" eaLnBrk="1" hangingPunct="1">
              <a:buFont typeface="Arial" charset="0"/>
              <a:buAutoNum type="arabicParenR"/>
            </a:pPr>
            <a:r>
              <a:rPr lang="pl-PL" sz="1800" b="1" smtClean="0">
                <a:solidFill>
                  <a:srgbClr val="FFFF00"/>
                </a:solidFill>
              </a:rPr>
              <a:t> posiadającego opinię poradni psychologiczno-pedagogicznej</a:t>
            </a:r>
            <a:r>
              <a:rPr lang="pl-PL" sz="1800" b="1" smtClean="0"/>
              <a:t>, </a:t>
            </a:r>
            <a:r>
              <a:rPr lang="pl-PL" sz="1600" b="1" smtClean="0"/>
              <a:t>w tym poradni specjalistycznej, specyficznych trudnościach w uczeniu się lub inną opinię poradni psychologiczno-pedagogicznej, w tym poradni specjalistycznej, wskazującą na potrzebę takiego dostosowania –              na podstawie tej opinii; </a:t>
            </a:r>
          </a:p>
          <a:p>
            <a:pPr marL="0" indent="0" eaLnBrk="1" hangingPunct="1">
              <a:buFont typeface="Arial" charset="0"/>
              <a:buAutoNum type="arabicParenR"/>
            </a:pPr>
            <a:r>
              <a:rPr lang="pl-PL" sz="1800" b="1" smtClean="0">
                <a:solidFill>
                  <a:srgbClr val="FFFF00"/>
                </a:solidFill>
              </a:rPr>
              <a:t> nieposiadajcego orzeczenia lub opinii wymienionych</a:t>
            </a:r>
            <a:r>
              <a:rPr lang="pl-PL" sz="1800" b="1" smtClean="0"/>
              <a:t> </a:t>
            </a:r>
            <a:r>
              <a:rPr lang="pl-PL" sz="1600" b="1" smtClean="0"/>
              <a:t>w pkt 1–3, który jest objęty pomocą psychologiczno-pedagogiczną w szkole – na podstawie rozpoznania indywidualnych potrzeb rozwojowych i edukacyjnych oraz indywidualnych możliwości psychofizycznych ucznia dokonanego przez nauczycieli i specjalistów, </a:t>
            </a:r>
          </a:p>
          <a:p>
            <a:pPr marL="0" indent="0" eaLnBrk="1" hangingPunct="1">
              <a:buFont typeface="Arial" charset="0"/>
              <a:buAutoNum type="arabicParenR"/>
            </a:pPr>
            <a:r>
              <a:rPr lang="pl-PL" sz="1800" b="1" smtClean="0">
                <a:solidFill>
                  <a:srgbClr val="FFFF66"/>
                </a:solidFill>
              </a:rPr>
              <a:t> posiadającego</a:t>
            </a:r>
            <a:r>
              <a:rPr lang="pl-PL" sz="1800" b="1" smtClean="0">
                <a:solidFill>
                  <a:srgbClr val="FFFF00"/>
                </a:solidFill>
              </a:rPr>
              <a:t> opinię lekarza o ograniczonych możliwościach</a:t>
            </a:r>
            <a:r>
              <a:rPr lang="pl-PL" sz="1800" b="1" smtClean="0"/>
              <a:t> </a:t>
            </a:r>
            <a:r>
              <a:rPr lang="pl-PL" sz="1800" b="1" smtClean="0">
                <a:solidFill>
                  <a:srgbClr val="FFFF00"/>
                </a:solidFill>
              </a:rPr>
              <a:t>wykonywania przez ucznia określonych ćwiczeń  fizycznych na zajęciach wychowania fizycznego </a:t>
            </a:r>
            <a:r>
              <a:rPr lang="pl-PL" sz="1800" b="1" smtClean="0"/>
              <a:t>–                              </a:t>
            </a:r>
            <a:r>
              <a:rPr lang="pl-PL" sz="1600" b="1" smtClean="0"/>
              <a:t>na podstawie tej opinii.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188" y="9525"/>
            <a:ext cx="8229600" cy="112395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Dowożenie uczniów niepełnosprawnych</a:t>
            </a:r>
            <a:b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200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(art. 39 ust. 4 ustawy z dnia 14 grudnia 2016r. – Prawo oświatowe)</a:t>
            </a:r>
          </a:p>
        </p:txBody>
      </p:sp>
      <p:sp>
        <p:nvSpPr>
          <p:cNvPr id="52226" name="Symbol zastępczy zawartości 2"/>
          <p:cNvSpPr>
            <a:spLocks noGrp="1"/>
          </p:cNvSpPr>
          <p:nvPr>
            <p:ph idx="1"/>
          </p:nvPr>
        </p:nvSpPr>
        <p:spPr>
          <a:xfrm>
            <a:off x="250825" y="1125538"/>
            <a:ext cx="8642350" cy="525621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1800" b="1" u="sng" dirty="0" smtClean="0"/>
              <a:t>Obowiązkiem gminy jest:</a:t>
            </a:r>
          </a:p>
          <a:p>
            <a:pPr marL="0" indent="0" eaLnBrk="1" hangingPunct="1">
              <a:lnSpc>
                <a:spcPct val="80000"/>
              </a:lnSpc>
              <a:buFont typeface="Cambria" pitchFamily="18" charset="0"/>
              <a:buAutoNum type="arabicParenR"/>
            </a:pPr>
            <a:r>
              <a:rPr lang="pl-PL" sz="1800" b="1" dirty="0" smtClean="0"/>
              <a:t> </a:t>
            </a:r>
            <a:r>
              <a:rPr lang="pl-PL" sz="1800" b="1" dirty="0" smtClean="0">
                <a:solidFill>
                  <a:srgbClr val="FFFF66"/>
                </a:solidFill>
              </a:rPr>
              <a:t>zapewnienie </a:t>
            </a:r>
            <a:r>
              <a:rPr lang="pl-PL" sz="1800" b="1" dirty="0" smtClean="0">
                <a:solidFill>
                  <a:srgbClr val="FFFF00"/>
                </a:solidFill>
              </a:rPr>
              <a:t>uczniom niepełnosprawnym, </a:t>
            </a:r>
            <a:r>
              <a:rPr lang="pl-PL" sz="1800" b="1" dirty="0" smtClean="0"/>
              <a:t>których kształcenie i wychowanie odbywa się na podstawie art. 127, </a:t>
            </a:r>
            <a:r>
              <a:rPr lang="pl-PL" sz="1800" b="1" dirty="0" smtClean="0">
                <a:solidFill>
                  <a:srgbClr val="FFFF00"/>
                </a:solidFill>
              </a:rPr>
              <a:t>bezpłatnego transportu i opieki </a:t>
            </a:r>
            <a:r>
              <a:rPr lang="pl-PL" sz="1800" b="1" dirty="0" smtClean="0"/>
              <a:t>w czasie przewozu                           do najbliższej szkoły podstawowej, a uczniom z niepełnosprawnością ruchową,                                z niepełnosprawnością intelektualną w stopniu umiarkowanym lub znacznym – także             do najbliższej szkoły ponadpodstawowej (ponadgimnazjalnej), do końca roku szkolnego               w roku kalendarzowym, w którym uczeń kończy 21. rok życia,</a:t>
            </a:r>
          </a:p>
          <a:p>
            <a:pPr marL="0" indent="0" eaLnBrk="1" hangingPunct="1">
              <a:lnSpc>
                <a:spcPct val="80000"/>
              </a:lnSpc>
              <a:buFont typeface="Cambria" pitchFamily="18" charset="0"/>
              <a:buAutoNum type="arabicParenR"/>
            </a:pPr>
            <a:endParaRPr lang="pl-PL" sz="1800" b="1" dirty="0" smtClean="0"/>
          </a:p>
          <a:p>
            <a:pPr marL="0" indent="0" eaLnBrk="1" hangingPunct="1">
              <a:lnSpc>
                <a:spcPct val="80000"/>
              </a:lnSpc>
              <a:buFont typeface="Cambria" pitchFamily="18" charset="0"/>
              <a:buAutoNum type="arabicParenR"/>
            </a:pPr>
            <a:r>
              <a:rPr lang="pl-PL" sz="1800" b="1" dirty="0" smtClean="0">
                <a:solidFill>
                  <a:srgbClr val="FFFF66"/>
                </a:solidFill>
              </a:rPr>
              <a:t> zapewnienie dzieciom i młodzieży, z niepełnosprawnością intelektualną w stopniu głębokim, a także dzieciom i młodzieży z niepełnosprawnościami sprzężonymi,</a:t>
            </a:r>
            <a:r>
              <a:rPr lang="pl-PL" sz="1800" b="1" dirty="0" smtClean="0"/>
              <a:t> z których jedną  z niepełnosprawności jest niepełnosprawność intelektualna, bezpłatnego transportu i opieki w czasie przewozu </a:t>
            </a:r>
            <a:r>
              <a:rPr lang="pl-PL" sz="1800" b="1" dirty="0" smtClean="0">
                <a:solidFill>
                  <a:srgbClr val="FFFF00"/>
                </a:solidFill>
              </a:rPr>
              <a:t>do ośrodka rewalidacyjno-wychowawczego</a:t>
            </a:r>
            <a:r>
              <a:rPr lang="pl-PL" sz="1800" b="1" dirty="0" smtClean="0"/>
              <a:t>, </a:t>
            </a:r>
          </a:p>
          <a:p>
            <a:pPr marL="0" indent="0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1800" b="1" dirty="0" smtClean="0"/>
              <a:t>do końca roku szkolnego w roku kalendarzowym, w którym kończą: </a:t>
            </a:r>
          </a:p>
          <a:p>
            <a:pPr marL="914400" lvl="1" indent="-514350" eaLnBrk="1" hangingPunct="1">
              <a:lnSpc>
                <a:spcPct val="80000"/>
              </a:lnSpc>
              <a:buFont typeface="Cambria" pitchFamily="18" charset="0"/>
              <a:buAutoNum type="alphaLcParenR"/>
            </a:pPr>
            <a:r>
              <a:rPr lang="pl-PL" sz="1800" b="1" dirty="0" smtClean="0"/>
              <a:t>24. rok życia – w przypadku uczniów z niepełnosprawnościami sprzężonymi, </a:t>
            </a:r>
          </a:p>
          <a:p>
            <a:pPr marL="914400" lvl="1" indent="-514350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1800" b="1" dirty="0" smtClean="0"/>
              <a:t>	z których jedną niepełnosprawności jest niepełnosprawność intelektualna, </a:t>
            </a:r>
          </a:p>
          <a:p>
            <a:pPr marL="914400" lvl="1" indent="-514350" eaLnBrk="1" hangingPunct="1">
              <a:lnSpc>
                <a:spcPct val="80000"/>
              </a:lnSpc>
              <a:buFont typeface="Cambria" pitchFamily="18" charset="0"/>
              <a:buAutoNum type="alphaLcParenR"/>
            </a:pPr>
            <a:r>
              <a:rPr lang="pl-PL" sz="1800" b="1" dirty="0" smtClean="0"/>
              <a:t>25. rok życia – w przypadku uczestników zajęć rewalidacyjno-wychowawczych,</a:t>
            </a:r>
          </a:p>
          <a:p>
            <a:pPr marL="914400" lvl="1" indent="-514350" eaLnBrk="1" hangingPunct="1">
              <a:lnSpc>
                <a:spcPct val="80000"/>
              </a:lnSpc>
              <a:buFont typeface="Cambria" pitchFamily="18" charset="0"/>
              <a:buAutoNum type="alphaLcParenR"/>
            </a:pPr>
            <a:endParaRPr lang="pl-PL" sz="1800" b="1" dirty="0" smtClean="0"/>
          </a:p>
          <a:p>
            <a:pPr marL="0" indent="0" eaLnBrk="1" hangingPunct="1">
              <a:lnSpc>
                <a:spcPct val="80000"/>
              </a:lnSpc>
              <a:buFont typeface="Cambria" pitchFamily="18" charset="0"/>
              <a:buAutoNum type="arabicParenR" startAt="3"/>
            </a:pPr>
            <a:r>
              <a:rPr lang="pl-PL" sz="1800" b="1" dirty="0" smtClean="0">
                <a:solidFill>
                  <a:srgbClr val="FFFF66"/>
                </a:solidFill>
              </a:rPr>
              <a:t> zwrot</a:t>
            </a:r>
            <a:r>
              <a:rPr lang="pl-PL" sz="1800" b="1" dirty="0" smtClean="0">
                <a:solidFill>
                  <a:srgbClr val="FFFF00"/>
                </a:solidFill>
              </a:rPr>
              <a:t> kosztów przejazdu ucznia, </a:t>
            </a:r>
            <a:r>
              <a:rPr lang="pl-PL" sz="1800" b="1" dirty="0" smtClean="0"/>
              <a:t>o którym mowa w pkt 1 i 2, oraz jego opiekuna </a:t>
            </a:r>
            <a:br>
              <a:rPr lang="pl-PL" sz="1800" b="1" dirty="0" smtClean="0"/>
            </a:br>
            <a:r>
              <a:rPr lang="pl-PL" sz="1800" b="1" dirty="0" smtClean="0"/>
              <a:t>do szkoły lub ośrodka, wymienionych w pkt 1 i 2, na zasadach określonych w umowie zawartej między wójtem (burmistrzem, prezydentem miasta) a rodzicami,  </a:t>
            </a:r>
          </a:p>
          <a:p>
            <a:pPr marL="0" indent="0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1800" b="1" dirty="0" smtClean="0">
                <a:solidFill>
                  <a:srgbClr val="FFFF00"/>
                </a:solidFill>
              </a:rPr>
              <a:t>jeżeli dowożenie i opiekę zapewniają rodzice.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Organizac</a:t>
            </a: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ja</a:t>
            </a: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kształcenia specjalnego</a:t>
            </a:r>
          </a:p>
        </p:txBody>
      </p:sp>
      <p:sp>
        <p:nvSpPr>
          <p:cNvPr id="21506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9688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400" b="1" dirty="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400" b="1" dirty="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600" b="1" dirty="0" smtClean="0"/>
              <a:t>rozporządzenie Ministra Edukacji Narodowej z dnia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600" b="1" dirty="0" smtClean="0"/>
              <a:t>9 sierpnia 2017 r. w sprawie warunków organizowania kształcenia, wychowania i opieki dla dzieci i młodzieży niepełnosprawnych, niedostosowanych społecznie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600" b="1" dirty="0" smtClean="0"/>
              <a:t>i zagrożonych niedostosowaniem społecznym</a:t>
            </a:r>
            <a:r>
              <a:rPr lang="pl-PL" sz="2400" b="1" dirty="0" smtClean="0"/>
              <a:t> </a:t>
            </a:r>
            <a:br>
              <a:rPr lang="pl-PL" sz="2400" b="1" dirty="0" smtClean="0"/>
            </a:br>
            <a:r>
              <a:rPr lang="pl-PL" sz="2400" b="1" dirty="0" smtClean="0">
                <a:solidFill>
                  <a:srgbClr val="00FF00"/>
                </a:solidFill>
              </a:rPr>
              <a:t>(Dz.U. z 2017 r., </a:t>
            </a:r>
            <a:r>
              <a:rPr lang="pl-PL" sz="2400" b="1" dirty="0" smtClean="0">
                <a:solidFill>
                  <a:srgbClr val="00FF00"/>
                </a:solidFill>
              </a:rPr>
              <a:t>poz.1578 ze zm.)</a:t>
            </a:r>
            <a:endParaRPr lang="pl-PL" sz="2400" b="1" dirty="0" smtClean="0">
              <a:solidFill>
                <a:srgbClr val="00FF0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400" b="1" dirty="0" smtClean="0">
              <a:solidFill>
                <a:srgbClr val="00FF0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b="1" i="1" dirty="0" smtClean="0">
                <a:solidFill>
                  <a:srgbClr val="FFFF66"/>
                </a:solidFill>
              </a:rPr>
              <a:t>/w odniesieniu do przedszkoli, szkół i placówek działających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b="1" i="1" dirty="0" smtClean="0">
                <a:solidFill>
                  <a:srgbClr val="FFFF66"/>
                </a:solidFill>
              </a:rPr>
              <a:t>w nowym ustroju szkolnym/</a:t>
            </a:r>
            <a:endParaRPr lang="pl-PL" sz="24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42988" y="0"/>
            <a:ext cx="7772400" cy="11969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Dowożenie dzieci niepełnosprawnych</a:t>
            </a:r>
            <a:r>
              <a:rPr lang="pl-PL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pl-PL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200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(art. 32 ust. 6 ustawy z dnia 14 grudnia 2016r. – Prawo oświatowe)</a:t>
            </a:r>
          </a:p>
        </p:txBody>
      </p:sp>
      <p:sp>
        <p:nvSpPr>
          <p:cNvPr id="53250" name="Podtytuł 2"/>
          <p:cNvSpPr>
            <a:spLocks noGrp="1"/>
          </p:cNvSpPr>
          <p:nvPr>
            <p:ph type="subTitle" idx="1"/>
          </p:nvPr>
        </p:nvSpPr>
        <p:spPr>
          <a:xfrm>
            <a:off x="390525" y="1125538"/>
            <a:ext cx="8785225" cy="4967287"/>
          </a:xfrm>
        </p:spPr>
        <p:txBody>
          <a:bodyPr/>
          <a:lstStyle/>
          <a:p>
            <a:pPr marL="182563" algn="l" eaLnBrk="1" hangingPunct="1">
              <a:lnSpc>
                <a:spcPct val="80000"/>
              </a:lnSpc>
            </a:pPr>
            <a:r>
              <a:rPr lang="pl-PL" sz="2000" b="1" u="sng" smtClean="0">
                <a:solidFill>
                  <a:schemeClr val="tx1"/>
                </a:solidFill>
              </a:rPr>
              <a:t>Obowiązkiem gminy jest:</a:t>
            </a:r>
          </a:p>
          <a:p>
            <a:pPr marL="182563" algn="l" eaLnBrk="1" hangingPunct="1">
              <a:lnSpc>
                <a:spcPct val="80000"/>
              </a:lnSpc>
            </a:pPr>
            <a:endParaRPr lang="pl-PL" sz="2000" b="1" u="sng" smtClean="0">
              <a:solidFill>
                <a:srgbClr val="FFFF00"/>
              </a:solidFill>
            </a:endParaRPr>
          </a:p>
          <a:p>
            <a:pPr marL="182563" algn="l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00"/>
                </a:solidFill>
              </a:rPr>
              <a:t>- zapewnienie</a:t>
            </a:r>
            <a:r>
              <a:rPr lang="pl-PL" sz="2000" b="1" smtClean="0">
                <a:solidFill>
                  <a:srgbClr val="FAFAFA"/>
                </a:solidFill>
              </a:rPr>
              <a:t> niepełnosprawnym </a:t>
            </a:r>
            <a:r>
              <a:rPr lang="pl-PL" sz="2000" b="1" smtClean="0">
                <a:solidFill>
                  <a:srgbClr val="FFFF00"/>
                </a:solidFill>
              </a:rPr>
              <a:t>dzieciom pięcioletnim i sześcioletnim </a:t>
            </a:r>
          </a:p>
          <a:p>
            <a:pPr marL="182563" algn="l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00"/>
                </a:solidFill>
              </a:rPr>
              <a:t>oraz dzieciom odroczonym od realizacji obowiązku szkolnego bezpłatnego transportu i opieki w czasie przewozu</a:t>
            </a:r>
            <a:r>
              <a:rPr lang="pl-PL" sz="2000" b="1" smtClean="0">
                <a:solidFill>
                  <a:srgbClr val="FAFAFA"/>
                </a:solidFill>
              </a:rPr>
              <a:t> do najbliższego przedszkola, oddziału przedszkolnego w szkole podstawowej, innej formy wychowania przedszkolnego lub ośrodka rewalidacyjno-wychowawczego albo </a:t>
            </a:r>
          </a:p>
          <a:p>
            <a:pPr marL="182563" algn="l" eaLnBrk="1" hangingPunct="1">
              <a:lnSpc>
                <a:spcPct val="80000"/>
              </a:lnSpc>
            </a:pPr>
            <a:endParaRPr lang="pl-PL" sz="2000" b="1" smtClean="0">
              <a:solidFill>
                <a:srgbClr val="FAFAFA"/>
              </a:solidFill>
            </a:endParaRPr>
          </a:p>
          <a:p>
            <a:pPr marL="182563" algn="l" eaLnBrk="1" hangingPunct="1">
              <a:lnSpc>
                <a:spcPct val="80000"/>
              </a:lnSpc>
              <a:buFontTx/>
              <a:buChar char="-"/>
            </a:pPr>
            <a:r>
              <a:rPr lang="pl-PL" sz="2000" b="1" smtClean="0">
                <a:solidFill>
                  <a:srgbClr val="FFFF00"/>
                </a:solidFill>
              </a:rPr>
              <a:t> zwrot kosztów przejazdu dziecka i opiekuna </a:t>
            </a:r>
            <a:r>
              <a:rPr lang="pl-PL" sz="2000" b="1" smtClean="0">
                <a:solidFill>
                  <a:srgbClr val="FAFAFA"/>
                </a:solidFill>
              </a:rPr>
              <a:t>na zasadach określonych </a:t>
            </a:r>
          </a:p>
          <a:p>
            <a:pPr marL="182563" algn="l" eaLnBrk="1" hangingPunct="1">
              <a:lnSpc>
                <a:spcPct val="80000"/>
              </a:lnSpc>
              <a:buFontTx/>
              <a:buNone/>
            </a:pPr>
            <a:r>
              <a:rPr lang="pl-PL" sz="2000" b="1" smtClean="0">
                <a:solidFill>
                  <a:srgbClr val="FAFAFA"/>
                </a:solidFill>
              </a:rPr>
              <a:t>w umowie zawartej między wójtem (burmistrzem, prezydentem miasta) </a:t>
            </a:r>
          </a:p>
          <a:p>
            <a:pPr marL="182563" algn="l" eaLnBrk="1" hangingPunct="1">
              <a:lnSpc>
                <a:spcPct val="80000"/>
              </a:lnSpc>
              <a:buFontTx/>
              <a:buNone/>
            </a:pPr>
            <a:r>
              <a:rPr lang="pl-PL" sz="2000" b="1" smtClean="0">
                <a:solidFill>
                  <a:srgbClr val="FAFAFA"/>
                </a:solidFill>
              </a:rPr>
              <a:t>a rodzicami, </a:t>
            </a:r>
            <a:r>
              <a:rPr lang="pl-PL" sz="2000" b="1" smtClean="0">
                <a:solidFill>
                  <a:srgbClr val="FFFF00"/>
                </a:solidFill>
              </a:rPr>
              <a:t>jeżeli dowożenie zapewniają rodzice.</a:t>
            </a:r>
          </a:p>
          <a:p>
            <a:pPr marL="182563" algn="l" eaLnBrk="1" hangingPunct="1">
              <a:lnSpc>
                <a:spcPct val="80000"/>
              </a:lnSpc>
            </a:pPr>
            <a:endParaRPr lang="pl-PL" sz="2000" b="1" smtClean="0">
              <a:solidFill>
                <a:srgbClr val="FAFAFA"/>
              </a:solidFill>
            </a:endParaRPr>
          </a:p>
          <a:p>
            <a:pPr marL="182563" algn="l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66"/>
                </a:solidFill>
              </a:rPr>
              <a:t>Gmina może zorganizować dzieciom bezpłatny transport i opiekę</a:t>
            </a:r>
            <a:r>
              <a:rPr lang="pl-PL" sz="2000" b="1" smtClean="0">
                <a:solidFill>
                  <a:srgbClr val="FAFAFA"/>
                </a:solidFill>
              </a:rPr>
              <a:t> w czasie przewozu do przedszkola, oddziału przedszkolnego w szkole podstawowej              lub innej formy wychowania przedszkolnego </a:t>
            </a:r>
            <a:r>
              <a:rPr lang="pl-PL" sz="2000" b="1" smtClean="0">
                <a:solidFill>
                  <a:srgbClr val="FFFF66"/>
                </a:solidFill>
              </a:rPr>
              <a:t>również w przypadkach, </a:t>
            </a:r>
          </a:p>
          <a:p>
            <a:pPr marL="182563" algn="l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66"/>
                </a:solidFill>
              </a:rPr>
              <a:t>w których nie ma takiego obowiązku. </a:t>
            </a:r>
          </a:p>
          <a:p>
            <a:pPr marL="182563" eaLnBrk="1" hangingPunct="1">
              <a:lnSpc>
                <a:spcPct val="80000"/>
              </a:lnSpc>
            </a:pPr>
            <a:endParaRPr lang="pl-PL" sz="2000" b="1" smtClean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Indywidualne nauczanie,</a:t>
            </a:r>
            <a:b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indywidualne obowiązkowe roczne przygotowanie przedszkolne</a:t>
            </a:r>
            <a:r>
              <a:rPr lang="pl-PL" sz="3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54274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08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200" smtClean="0"/>
          </a:p>
          <a:p>
            <a:pPr marL="0" indent="0" eaLnBrk="1" hangingPunct="1">
              <a:lnSpc>
                <a:spcPct val="80000"/>
              </a:lnSpc>
              <a:buFont typeface="Cambria" pitchFamily="18" charset="0"/>
              <a:buNone/>
            </a:pPr>
            <a:endParaRPr lang="pl-PL" sz="2400" b="1" smtClean="0"/>
          </a:p>
          <a:p>
            <a:pPr marL="0" indent="0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400" b="1" smtClean="0"/>
              <a:t>rozporządzenie Ministra Edukacji Narodowej z dnia 9 sierpnia 2017r. w sprawie indywidualnego obowiązkowego rocznego przygotowania przedszkolnego dzieci i indywidualnego nauczania dzieci i młodzieży </a:t>
            </a:r>
            <a:br>
              <a:rPr lang="pl-PL" sz="2400" b="1" smtClean="0"/>
            </a:br>
            <a:r>
              <a:rPr lang="pl-PL" sz="2400" b="1" smtClean="0">
                <a:solidFill>
                  <a:srgbClr val="00FF00"/>
                </a:solidFill>
              </a:rPr>
              <a:t>(Dz.U. z 2017r. poz. 1616)</a:t>
            </a:r>
          </a:p>
          <a:p>
            <a:pPr marL="0" indent="0" eaLnBrk="1" hangingPunct="1">
              <a:lnSpc>
                <a:spcPct val="80000"/>
              </a:lnSpc>
              <a:buFont typeface="Cambria" pitchFamily="18" charset="0"/>
              <a:buNone/>
            </a:pPr>
            <a:endParaRPr lang="pl-PL" sz="2400" b="1" smtClean="0">
              <a:solidFill>
                <a:srgbClr val="00FF0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b="1" i="1" smtClean="0">
                <a:solidFill>
                  <a:srgbClr val="FFFF66"/>
                </a:solidFill>
              </a:rPr>
              <a:t>/w odniesieniu do przedszkoli i szkół działających w nowym ustroju szkolnym/</a:t>
            </a:r>
            <a:endParaRPr lang="pl-PL" sz="2400" b="1" i="1" smtClean="0">
              <a:solidFill>
                <a:srgbClr val="00FF0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Cambria" pitchFamily="18" charset="0"/>
              <a:buChar char="•"/>
            </a:pPr>
            <a:endParaRPr lang="pl-PL" sz="2400" b="1" i="1" smtClean="0"/>
          </a:p>
          <a:p>
            <a:pPr marL="0" indent="0" eaLnBrk="1" hangingPunct="1">
              <a:lnSpc>
                <a:spcPct val="80000"/>
              </a:lnSpc>
              <a:buFont typeface="Cambria" pitchFamily="18" charset="0"/>
              <a:buNone/>
            </a:pPr>
            <a:endParaRPr lang="pl-PL" sz="2400" b="1" smtClean="0">
              <a:solidFill>
                <a:srgbClr val="FFFF0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8229600" cy="10668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pl-PL" sz="3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cd. Indywidualne nauczanie,</a:t>
            </a:r>
            <a:br>
              <a:rPr lang="pl-PL" sz="3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3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indywidualne obowiązkowe roczne przygotowanie przedszkolne</a:t>
            </a:r>
          </a:p>
        </p:txBody>
      </p:sp>
      <p:sp>
        <p:nvSpPr>
          <p:cNvPr id="55298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28775"/>
            <a:ext cx="8229600" cy="4679950"/>
          </a:xfrm>
        </p:spPr>
        <p:txBody>
          <a:bodyPr/>
          <a:lstStyle/>
          <a:p>
            <a:pPr marL="6350" indent="22225">
              <a:lnSpc>
                <a:spcPct val="80000"/>
              </a:lnSpc>
              <a:buFont typeface="Arial" charset="0"/>
              <a:buNone/>
            </a:pPr>
            <a:r>
              <a:rPr lang="pl-PL" sz="2400" b="1" smtClean="0"/>
              <a:t>rozporządzenie Ministra Edukacji Narodowej z dnia 28 sierpnia 2014r. w sprawie indywidualnego obowiązkowego rocznego przygotowania przedszkolnego dzieci i indywidualnego nauczania dzieci i młodzieży </a:t>
            </a:r>
            <a:br>
              <a:rPr lang="pl-PL" sz="2400" b="1" smtClean="0"/>
            </a:br>
            <a:r>
              <a:rPr lang="pl-PL" sz="2400" b="1" smtClean="0">
                <a:solidFill>
                  <a:srgbClr val="00FF00"/>
                </a:solidFill>
              </a:rPr>
              <a:t>(Dz.U. z 2014r. poz. 1157)</a:t>
            </a:r>
            <a:br>
              <a:rPr lang="pl-PL" sz="2400" b="1" smtClean="0">
                <a:solidFill>
                  <a:srgbClr val="00FF00"/>
                </a:solidFill>
              </a:rPr>
            </a:br>
            <a:endParaRPr lang="pl-PL" sz="2400" b="1" smtClean="0"/>
          </a:p>
          <a:p>
            <a:pPr marL="6350" indent="22225">
              <a:lnSpc>
                <a:spcPct val="80000"/>
              </a:lnSpc>
              <a:buFont typeface="Arial" charset="0"/>
              <a:buNone/>
            </a:pPr>
            <a:r>
              <a:rPr lang="pl-PL" sz="2400" b="1" smtClean="0"/>
              <a:t>rozporządzenie Ministra Edukacji Narodowej z dnia 28 sierpnia 2017r. zmieniające rozporządzenie w sprawie indywidualnego obowiązkowego rocznego przygotowania przedszkolnego dzieci </a:t>
            </a:r>
            <a:br>
              <a:rPr lang="pl-PL" sz="2400" b="1" smtClean="0"/>
            </a:br>
            <a:r>
              <a:rPr lang="pl-PL" sz="2400" b="1" smtClean="0"/>
              <a:t>i indywidualnego nauczania dzieci i młodzieży </a:t>
            </a:r>
            <a:br>
              <a:rPr lang="pl-PL" sz="2400" b="1" smtClean="0"/>
            </a:br>
            <a:r>
              <a:rPr lang="pl-PL" sz="2400" b="1" smtClean="0">
                <a:solidFill>
                  <a:srgbClr val="00FF00"/>
                </a:solidFill>
              </a:rPr>
              <a:t>(Dz.U. z 2017r. poz. 1656)</a:t>
            </a:r>
            <a:br>
              <a:rPr lang="pl-PL" sz="2400" b="1" smtClean="0">
                <a:solidFill>
                  <a:srgbClr val="00FF00"/>
                </a:solidFill>
              </a:rPr>
            </a:br>
            <a:endParaRPr lang="pl-PL" sz="2400" b="1" smtClean="0">
              <a:solidFill>
                <a:srgbClr val="00FF00"/>
              </a:solidFill>
            </a:endParaRPr>
          </a:p>
          <a:p>
            <a:pPr marL="6350" indent="22225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400" b="1" i="1" smtClean="0">
                <a:solidFill>
                  <a:srgbClr val="FFFF00"/>
                </a:solidFill>
              </a:rPr>
              <a:t>/w odniesieniu do gimnazjów i szkół ponadgimnazjalnych, </a:t>
            </a:r>
          </a:p>
          <a:p>
            <a:pPr marL="6350" indent="22225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400" b="1" i="1" smtClean="0">
                <a:solidFill>
                  <a:srgbClr val="FFFF00"/>
                </a:solidFill>
              </a:rPr>
              <a:t>do czasu zakończenia kształcenia w tych szkołach/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pl-PL" sz="3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Indywidualne obowiązkowe roczne przygotowanie przedszkolne </a:t>
            </a:r>
            <a:br>
              <a:rPr lang="pl-PL" sz="3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3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oraz indywidualne nauczanie</a:t>
            </a:r>
            <a:br>
              <a:rPr lang="pl-PL" sz="3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pl-PL" sz="30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6322" name="Symbol zastępczy zawartości 2"/>
          <p:cNvSpPr>
            <a:spLocks noGrp="1"/>
          </p:cNvSpPr>
          <p:nvPr>
            <p:ph idx="1"/>
          </p:nvPr>
        </p:nvSpPr>
        <p:spPr>
          <a:xfrm>
            <a:off x="323850" y="1844675"/>
            <a:ext cx="8569325" cy="4281488"/>
          </a:xfrm>
        </p:spPr>
        <p:txBody>
          <a:bodyPr/>
          <a:lstStyle/>
          <a:p>
            <a:pPr marL="182563" indent="-182563" eaLnBrk="1" hangingPunct="1">
              <a:lnSpc>
                <a:spcPct val="90000"/>
              </a:lnSpc>
              <a:buFont typeface="Arial" charset="0"/>
              <a:buNone/>
              <a:tabLst>
                <a:tab pos="182563" algn="l"/>
              </a:tabLst>
            </a:pPr>
            <a:r>
              <a:rPr lang="pl-PL" sz="2600" b="1" u="sng" smtClean="0">
                <a:solidFill>
                  <a:srgbClr val="FFFF66"/>
                </a:solidFill>
              </a:rPr>
              <a:t>organizuje się</a:t>
            </a:r>
            <a:r>
              <a:rPr lang="pl-PL" sz="2600" b="1" smtClean="0"/>
              <a:t> </a:t>
            </a:r>
            <a:r>
              <a:rPr lang="pl-PL" sz="2600" b="1" smtClean="0">
                <a:solidFill>
                  <a:srgbClr val="FFFF66"/>
                </a:solidFill>
              </a:rPr>
              <a:t>na podstawie orzeczenia publicznej poradni psychologiczno – pedagogicznej, w tym specjalistycznej</a:t>
            </a:r>
            <a:r>
              <a:rPr lang="pl-PL" sz="2600" b="1" smtClean="0"/>
              <a:t>:</a:t>
            </a:r>
          </a:p>
          <a:p>
            <a:pPr marL="182563" indent="-182563" eaLnBrk="1" hangingPunct="1">
              <a:lnSpc>
                <a:spcPct val="90000"/>
              </a:lnSpc>
              <a:tabLst>
                <a:tab pos="182563" algn="l"/>
              </a:tabLst>
            </a:pPr>
            <a:r>
              <a:rPr lang="pl-PL" sz="2600" b="1" smtClean="0"/>
              <a:t>dla dzieci/uczniów, których stan zdrowia </a:t>
            </a:r>
            <a:r>
              <a:rPr lang="pl-PL" sz="2600" b="1" u="sng" smtClean="0"/>
              <a:t>uniemożliwia </a:t>
            </a:r>
            <a:br>
              <a:rPr lang="pl-PL" sz="2600" b="1" u="sng" smtClean="0"/>
            </a:br>
            <a:r>
              <a:rPr lang="pl-PL" sz="2600" b="1" u="sng" smtClean="0"/>
              <a:t>lub znacznie utrudnia uczęszczanie</a:t>
            </a:r>
            <a:r>
              <a:rPr lang="pl-PL" sz="2600" b="1" smtClean="0"/>
              <a:t> do odpowiednio przedszkola, innej formy wychowania przedszkolnego, oddziału przedszkolnego w szkole podstawowej lub szkoły,</a:t>
            </a:r>
          </a:p>
          <a:p>
            <a:pPr marL="182563" indent="-182563" eaLnBrk="1" hangingPunct="1">
              <a:lnSpc>
                <a:spcPct val="90000"/>
              </a:lnSpc>
              <a:tabLst>
                <a:tab pos="182563" algn="l"/>
              </a:tabLst>
            </a:pPr>
            <a:r>
              <a:rPr lang="pl-PL" sz="2600" b="1" u="sng" smtClean="0"/>
              <a:t>na czas określony</a:t>
            </a:r>
            <a:r>
              <a:rPr lang="pl-PL" sz="2600" b="1" smtClean="0"/>
              <a:t>, wskazany w orzeczeniu, </a:t>
            </a:r>
          </a:p>
          <a:p>
            <a:pPr marL="182563" indent="-182563" eaLnBrk="1" hangingPunct="1">
              <a:lnSpc>
                <a:spcPct val="90000"/>
              </a:lnSpc>
              <a:tabLst>
                <a:tab pos="182563" algn="l"/>
              </a:tabLst>
            </a:pPr>
            <a:r>
              <a:rPr lang="pl-PL" sz="2600" b="1" smtClean="0"/>
              <a:t>w sposób </a:t>
            </a:r>
            <a:r>
              <a:rPr lang="pl-PL" sz="2600" b="1" u="sng" smtClean="0"/>
              <a:t>zapewniający wykonanie zaleceń</a:t>
            </a:r>
            <a:r>
              <a:rPr lang="pl-PL" sz="2600" b="1" smtClean="0"/>
              <a:t> określonych </a:t>
            </a:r>
            <a:br>
              <a:rPr lang="pl-PL" sz="2600" b="1" smtClean="0"/>
            </a:br>
            <a:r>
              <a:rPr lang="pl-PL" sz="2600" b="1" smtClean="0"/>
              <a:t>w orzeczeniu.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Sposób organizacji zajęć</a:t>
            </a:r>
          </a:p>
        </p:txBody>
      </p:sp>
      <p:sp>
        <p:nvSpPr>
          <p:cNvPr id="57346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sz="2600" b="1" smtClean="0"/>
              <a:t>zajęcia realizuje się </a:t>
            </a:r>
            <a:r>
              <a:rPr lang="pl-PL" sz="2600" b="1" smtClean="0">
                <a:solidFill>
                  <a:srgbClr val="FFFF66"/>
                </a:solidFill>
              </a:rPr>
              <a:t>w miejscu pobytu dziecka/ucznia,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pl-PL" sz="2600" b="1" smtClean="0"/>
              <a:t>	w przedszkolu, oddziale przedszkolnym, innej formie wychowania przedszkolnego oraz klasach I-III szkoły podstawowej zajęcia prowadzone z dzieckiem/uczniem przez jednego lub dwóch nauczycieli,</a:t>
            </a:r>
          </a:p>
          <a:p>
            <a:pPr eaLnBrk="1" hangingPunct="1">
              <a:lnSpc>
                <a:spcPct val="80000"/>
              </a:lnSpc>
            </a:pPr>
            <a:r>
              <a:rPr lang="pl-PL" sz="2600" b="1" smtClean="0">
                <a:solidFill>
                  <a:srgbClr val="FFFF66"/>
                </a:solidFill>
              </a:rPr>
              <a:t>zapewnia się realizację programów wychowania przedszkolnego oraz nauczania</a:t>
            </a:r>
            <a:r>
              <a:rPr lang="pl-PL" sz="2600" b="1" smtClean="0"/>
              <a:t> (dostosowanych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pl-PL" sz="2600" b="1" smtClean="0"/>
              <a:t>	do potrzeb rozwojowych i edukacyjnych oraz możliwości psychofizycznych dziecka/ucznia),</a:t>
            </a:r>
          </a:p>
          <a:p>
            <a:pPr eaLnBrk="1" hangingPunct="1">
              <a:lnSpc>
                <a:spcPct val="80000"/>
              </a:lnSpc>
            </a:pPr>
            <a:r>
              <a:rPr lang="pl-PL" sz="2600" b="1" smtClean="0">
                <a:solidFill>
                  <a:srgbClr val="FFFF66"/>
                </a:solidFill>
              </a:rPr>
              <a:t>zapewnienia się realizację wszystkich obowiązkowych zajęć edukacyjnych wynikających z ramowego planu nauczania</a:t>
            </a:r>
            <a:r>
              <a:rPr lang="pl-PL" sz="2600" b="1" smtClean="0"/>
              <a:t> danego typu i rodzaju szkoły oraz zajęć prowadzonych w ramach praktycznej nauki zawodu.</a:t>
            </a:r>
            <a:r>
              <a:rPr lang="pl-PL" sz="2700" smtClean="0"/>
              <a:t>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pl-PL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5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Stosownie do możliwości psychofizycznych dziecka/ucznia</a:t>
            </a:r>
            <a:r>
              <a:rPr lang="pl-PL" sz="3200" b="1" smtClean="0">
                <a:effectLst/>
              </a:rPr>
              <a:t> </a:t>
            </a:r>
          </a:p>
        </p:txBody>
      </p:sp>
      <p:sp>
        <p:nvSpPr>
          <p:cNvPr id="5837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endParaRPr lang="pl-PL" sz="2600" smtClean="0"/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600" b="1" smtClean="0"/>
              <a:t>Dyrektor może zezwolić </a:t>
            </a:r>
            <a:r>
              <a:rPr lang="pl-PL" sz="2600" b="1" u="sng" smtClean="0"/>
              <a:t>na odstąpienie od realizacji: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600" b="1" smtClean="0">
                <a:solidFill>
                  <a:srgbClr val="FFFF66"/>
                </a:solidFill>
              </a:rPr>
              <a:t>niektórych treści wynikających z podstawy programowej wychowania przedszkolnego</a:t>
            </a:r>
            <a:r>
              <a:rPr lang="pl-PL" sz="2600" b="1" smtClean="0"/>
              <a:t> (na wniosek nauczyciela prowadzącego indywidualne przygotowanie przedszkolne, po zasięgnięciu opinii rodziców dziecka),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600" b="1" smtClean="0">
                <a:solidFill>
                  <a:srgbClr val="FFFF66"/>
                </a:solidFill>
              </a:rPr>
              <a:t>niektórych treści nauczania objętych obowiązkowymi zajęciami edukacyjnymi</a:t>
            </a:r>
            <a:r>
              <a:rPr lang="pl-PL" sz="2600" b="1" smtClean="0"/>
              <a:t> (na wniosek nauczyciela prowadzącego zajęcia indywidualnego nauczania,                   po zasięgnięciu opinii rodziców ucznia albo pełnoletniego ucznia).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6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Tygodniowy wymiar godzin </a:t>
            </a:r>
            <a:b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zajęć indywidualnego obowiązkowego rocznego przygotowania przedszkolnego </a:t>
            </a:r>
            <a:br>
              <a:rPr lang="pl-PL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oraz indywidualnego nauczania</a:t>
            </a:r>
          </a:p>
        </p:txBody>
      </p:sp>
      <p:sp>
        <p:nvSpPr>
          <p:cNvPr id="59394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44675"/>
            <a:ext cx="8435975" cy="4537075"/>
          </a:xfrm>
        </p:spPr>
        <p:txBody>
          <a:bodyPr/>
          <a:lstStyle/>
          <a:p>
            <a:pPr eaLnBrk="1" hangingPunct="1"/>
            <a:r>
              <a:rPr lang="pl-PL" sz="2400" b="1" smtClean="0">
                <a:solidFill>
                  <a:srgbClr val="FFFF00"/>
                </a:solidFill>
              </a:rPr>
              <a:t>indywidualne przygotowanie przedszkolne realizowane                    z dzieckiem – </a:t>
            </a:r>
            <a:r>
              <a:rPr lang="pl-PL" sz="2400" b="1" smtClean="0"/>
              <a:t>od 4 do 6 godzin,</a:t>
            </a:r>
          </a:p>
          <a:p>
            <a:pPr eaLnBrk="1" hangingPunct="1"/>
            <a:r>
              <a:rPr lang="pl-PL" sz="2400" b="1" smtClean="0">
                <a:solidFill>
                  <a:srgbClr val="FFFF00"/>
                </a:solidFill>
              </a:rPr>
              <a:t>indywidualne nauczanie realizowane z uczniem:</a:t>
            </a:r>
            <a:r>
              <a:rPr lang="pl-PL" sz="2400" b="1" smtClean="0"/>
              <a:t> </a:t>
            </a:r>
          </a:p>
          <a:p>
            <a:pPr marL="711200" lvl="1" indent="-381000" eaLnBrk="1" hangingPunct="1">
              <a:buFont typeface="Symbol" pitchFamily="18" charset="2"/>
              <a:buNone/>
            </a:pPr>
            <a:r>
              <a:rPr lang="pl-PL" sz="2400" b="1" smtClean="0"/>
              <a:t>dla uczniów klas I–III szkoły podstawowej – od 6 do 8 godzin,</a:t>
            </a:r>
          </a:p>
          <a:p>
            <a:pPr marL="711200" lvl="1" indent="-381000" eaLnBrk="1" hangingPunct="1">
              <a:buFont typeface="Symbol" pitchFamily="18" charset="2"/>
              <a:buNone/>
            </a:pPr>
            <a:r>
              <a:rPr lang="pl-PL" sz="2400" b="1" smtClean="0"/>
              <a:t>dla uczniów klas IV–VI szkoły podstawowej </a:t>
            </a:r>
          </a:p>
          <a:p>
            <a:pPr marL="711200" lvl="1" indent="-381000" eaLnBrk="1" hangingPunct="1">
              <a:buFont typeface="Symbol" pitchFamily="18" charset="2"/>
              <a:buNone/>
            </a:pPr>
            <a:r>
              <a:rPr lang="pl-PL" sz="2400" b="1" smtClean="0"/>
              <a:t>     – od 8 do 10 godzin,</a:t>
            </a:r>
          </a:p>
          <a:p>
            <a:pPr marL="711200" lvl="1" indent="-381000" eaLnBrk="1" hangingPunct="1">
              <a:buFont typeface="Symbol" pitchFamily="18" charset="2"/>
              <a:buNone/>
            </a:pPr>
            <a:r>
              <a:rPr lang="pl-PL" sz="2400" b="1" smtClean="0"/>
              <a:t>dla uczniów klas VII i VIII szkoły podstawowej oraz klas gimnazjalnych </a:t>
            </a:r>
            <a:r>
              <a:rPr lang="pl-PL" sz="2400" smtClean="0"/>
              <a:t/>
            </a:r>
            <a:br>
              <a:rPr lang="pl-PL" sz="2400" smtClean="0"/>
            </a:br>
            <a:r>
              <a:rPr lang="pl-PL" sz="2400" b="1" smtClean="0"/>
              <a:t>– od 10 do 12 godzin, </a:t>
            </a:r>
          </a:p>
          <a:p>
            <a:pPr marL="711200" lvl="1" indent="-381000" eaLnBrk="1" hangingPunct="1">
              <a:buFont typeface="Symbol" pitchFamily="18" charset="2"/>
              <a:buNone/>
            </a:pPr>
            <a:r>
              <a:rPr lang="pl-PL" sz="2400" b="1" smtClean="0"/>
              <a:t>dla uczniów szkół ponadpodstawowych i ponadgimnazjalnych </a:t>
            </a:r>
            <a:r>
              <a:rPr lang="pl-PL" sz="2400" smtClean="0"/>
              <a:t/>
            </a:r>
            <a:br>
              <a:rPr lang="pl-PL" sz="2400" smtClean="0"/>
            </a:br>
            <a:r>
              <a:rPr lang="pl-PL" sz="2400" b="1" smtClean="0"/>
              <a:t>– od 12 do 16 godzin.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ymbol zastępczy zawartości 2"/>
          <p:cNvSpPr>
            <a:spLocks noGrp="1"/>
          </p:cNvSpPr>
          <p:nvPr>
            <p:ph idx="1"/>
          </p:nvPr>
        </p:nvSpPr>
        <p:spPr>
          <a:xfrm>
            <a:off x="250825" y="333375"/>
            <a:ext cx="8642350" cy="5792788"/>
          </a:xfrm>
        </p:spPr>
        <p:txBody>
          <a:bodyPr/>
          <a:lstStyle/>
          <a:p>
            <a:pPr marL="182563" indent="-182563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800" b="1" smtClean="0"/>
              <a:t>Dyrektor przedszkola/szkoły może ustalić:</a:t>
            </a:r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endParaRPr lang="pl-PL" sz="2200" b="1" smtClean="0"/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200" b="1" smtClean="0">
                <a:solidFill>
                  <a:srgbClr val="FFFF66"/>
                </a:solidFill>
              </a:rPr>
              <a:t>tygodniowy wymiar godzin</a:t>
            </a:r>
            <a:r>
              <a:rPr lang="pl-PL" sz="2200" b="1" smtClean="0"/>
              <a:t> zajęć indywidualnego przygotowania przedszkolnego lub indywidualnego nauczania </a:t>
            </a:r>
            <a:r>
              <a:rPr lang="pl-PL" sz="2200" b="1" smtClean="0">
                <a:solidFill>
                  <a:srgbClr val="FFFF66"/>
                </a:solidFill>
              </a:rPr>
              <a:t>wyższy niż maksymalny</a:t>
            </a:r>
            <a:r>
              <a:rPr lang="pl-PL" sz="2200" b="1" smtClean="0"/>
              <a:t> wymiar określony w rozporządzeniu za zgodą organu prowadzącego. </a:t>
            </a:r>
          </a:p>
          <a:p>
            <a:pPr marL="182563" indent="-182563" eaLnBrk="1" hangingPunct="1">
              <a:lnSpc>
                <a:spcPct val="80000"/>
              </a:lnSpc>
            </a:pPr>
            <a:endParaRPr lang="pl-PL" sz="2200" b="1" smtClean="0"/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200" b="1" smtClean="0"/>
              <a:t>w przypadkach uzasadnionych stanem zdrowia dziecka/ucznia (na wniosek rodziców ucznia albo pełnoletniego ucznia), </a:t>
            </a:r>
            <a:r>
              <a:rPr lang="pl-PL" sz="2200" b="1" smtClean="0">
                <a:solidFill>
                  <a:srgbClr val="FFFF66"/>
                </a:solidFill>
              </a:rPr>
              <a:t>tygodniowy wymiar godzin</a:t>
            </a:r>
            <a:r>
              <a:rPr lang="pl-PL" sz="2200" b="1" smtClean="0"/>
              <a:t> indywidualnego przygotowania przedszkolnego lub zajęć indywidualnego nauczania </a:t>
            </a:r>
            <a:r>
              <a:rPr lang="pl-PL" sz="2200" b="1" smtClean="0">
                <a:solidFill>
                  <a:srgbClr val="FFFF66"/>
                </a:solidFill>
              </a:rPr>
              <a:t>niższy niż minimalny</a:t>
            </a:r>
            <a:r>
              <a:rPr lang="pl-PL" sz="2200" b="1" smtClean="0"/>
              <a:t> wymiar określony w rozporządzeniu – obniżając ten wymiar należy uwzględnić konieczność realizacji podstawy programowej wychowania przedszkolnego lub podstawy programowej przez ucznia. </a:t>
            </a:r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endParaRPr lang="pl-PL" sz="2200" b="1" smtClean="0"/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200" b="1" smtClean="0"/>
              <a:t>   Dzieci i uczniowie objęci indywidualnym przygotowaniem przedszkolnym lub indywidualnym nauczaniem </a:t>
            </a:r>
            <a:r>
              <a:rPr lang="pl-PL" sz="2200" b="1" smtClean="0">
                <a:solidFill>
                  <a:srgbClr val="FFFF66"/>
                </a:solidFill>
              </a:rPr>
              <a:t>uczestniczą w zajęciach rewalidacyjnych, zajęciach z zakresu doradztwa zawodowego lub                w formach pomocy psychologiczno-pedagogicznej</a:t>
            </a:r>
            <a:r>
              <a:rPr lang="pl-PL" sz="2200" b="1" smtClean="0"/>
              <a:t> poza tygodniowym wymiarem godzin zajęć określonym w rozporządzeniach.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5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pl-PL" sz="29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Dyrektor organizuje </a:t>
            </a:r>
            <a:br>
              <a:rPr lang="pl-PL" sz="29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29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różne formy uczestniczenia dziecka/ucznia </a:t>
            </a:r>
            <a:br>
              <a:rPr lang="pl-PL" sz="29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29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 życiu przedszkolnym lub szkolnym</a:t>
            </a:r>
          </a:p>
        </p:txBody>
      </p:sp>
      <p:sp>
        <p:nvSpPr>
          <p:cNvPr id="61442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563" indent="-182563" eaLnBrk="1" hangingPunct="1">
              <a:lnSpc>
                <a:spcPct val="90000"/>
              </a:lnSpc>
              <a:buFont typeface="Arial" charset="0"/>
              <a:buNone/>
            </a:pPr>
            <a:endParaRPr lang="pl-PL" sz="3000" smtClean="0"/>
          </a:p>
          <a:p>
            <a:pPr marL="182563" indent="-182563" eaLnBrk="1" hangingPunct="1">
              <a:lnSpc>
                <a:spcPct val="90000"/>
              </a:lnSpc>
              <a:buFont typeface="Arial" charset="0"/>
              <a:buNone/>
            </a:pPr>
            <a:r>
              <a:rPr lang="pl-PL" sz="2800" b="1" smtClean="0">
                <a:solidFill>
                  <a:srgbClr val="FFFF66"/>
                </a:solidFill>
              </a:rPr>
              <a:t>umożliwia udział w</a:t>
            </a:r>
            <a:r>
              <a:rPr lang="pl-PL" sz="2800" b="1" smtClean="0"/>
              <a:t>: </a:t>
            </a:r>
          </a:p>
          <a:p>
            <a:pPr marL="182563" indent="-182563" eaLnBrk="1" hangingPunct="1">
              <a:lnSpc>
                <a:spcPct val="90000"/>
              </a:lnSpc>
            </a:pPr>
            <a:r>
              <a:rPr lang="pl-PL" sz="2800" b="1" smtClean="0"/>
              <a:t>zajęciach rozwijających zainteresowania </a:t>
            </a:r>
            <a:br>
              <a:rPr lang="pl-PL" sz="2800" b="1" smtClean="0"/>
            </a:br>
            <a:r>
              <a:rPr lang="pl-PL" sz="2800" b="1" smtClean="0"/>
              <a:t>i uzdolnienia, </a:t>
            </a:r>
          </a:p>
          <a:p>
            <a:pPr marL="182563" indent="-182563" eaLnBrk="1" hangingPunct="1">
              <a:lnSpc>
                <a:spcPct val="90000"/>
              </a:lnSpc>
            </a:pPr>
            <a:r>
              <a:rPr lang="pl-PL" sz="2800" b="1" smtClean="0"/>
              <a:t>uroczystościach i imprezach przedszkolnych lub szkolnych,</a:t>
            </a:r>
          </a:p>
          <a:p>
            <a:pPr marL="182563" indent="-182563" eaLnBrk="1" hangingPunct="1">
              <a:lnSpc>
                <a:spcPct val="90000"/>
              </a:lnSpc>
            </a:pPr>
            <a:r>
              <a:rPr lang="pl-PL" sz="2800" b="1" smtClean="0"/>
              <a:t>wybranych zajęciach wychowania przedszkolnego lub zajęciach edukacyjnych.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600" b="1" dirty="0"/>
              <a:t>Zawieszenie </a:t>
            </a:r>
            <a:r>
              <a:rPr lang="pl-PL" sz="3600" b="1" dirty="0" smtClean="0"/>
              <a:t>zajęć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indywidualnego </a:t>
            </a:r>
            <a:r>
              <a:rPr lang="pl-PL" sz="2800" dirty="0"/>
              <a:t>obowiązkowego rocznego przygotowania przedszkolnego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oraz </a:t>
            </a:r>
            <a:r>
              <a:rPr lang="pl-PL" sz="2800" dirty="0"/>
              <a:t>indywidualnego nauczania </a:t>
            </a:r>
          </a:p>
        </p:txBody>
      </p:sp>
      <p:sp>
        <p:nvSpPr>
          <p:cNvPr id="62466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marL="182563" indent="-182563" eaLnBrk="1" hangingPunct="1">
              <a:lnSpc>
                <a:spcPct val="90000"/>
              </a:lnSpc>
            </a:pPr>
            <a:endParaRPr lang="pl-PL" sz="2400" b="1" smtClean="0">
              <a:solidFill>
                <a:srgbClr val="FFFF66"/>
              </a:solidFill>
            </a:endParaRPr>
          </a:p>
          <a:p>
            <a:pPr marL="182563" indent="-182563" eaLnBrk="1" hangingPunct="1">
              <a:lnSpc>
                <a:spcPct val="90000"/>
              </a:lnSpc>
            </a:pPr>
            <a:r>
              <a:rPr lang="pl-PL" sz="2400" b="1" smtClean="0">
                <a:solidFill>
                  <a:srgbClr val="FFFF66"/>
                </a:solidFill>
              </a:rPr>
              <a:t>na wniosek</a:t>
            </a:r>
            <a:r>
              <a:rPr lang="pl-PL" sz="2400" b="1" smtClean="0"/>
              <a:t> rodziców dziecka lub ucznia albo pełnoletniego ucznia,</a:t>
            </a:r>
          </a:p>
          <a:p>
            <a:pPr marL="182563" indent="-182563" eaLnBrk="1" hangingPunct="1">
              <a:lnSpc>
                <a:spcPct val="90000"/>
              </a:lnSpc>
            </a:pPr>
            <a:r>
              <a:rPr lang="pl-PL" sz="2400" b="1" smtClean="0">
                <a:solidFill>
                  <a:srgbClr val="FFFF66"/>
                </a:solidFill>
              </a:rPr>
              <a:t>na podstawie</a:t>
            </a:r>
            <a:r>
              <a:rPr lang="pl-PL" sz="2400" b="1" smtClean="0"/>
              <a:t> dołączonego do wniosku </a:t>
            </a:r>
            <a:r>
              <a:rPr lang="pl-PL" sz="2400" b="1" smtClean="0">
                <a:solidFill>
                  <a:srgbClr val="FFFF66"/>
                </a:solidFill>
              </a:rPr>
              <a:t>zaświadczenia lekarskiego</a:t>
            </a:r>
            <a:r>
              <a:rPr lang="pl-PL" sz="2400" b="1" smtClean="0"/>
              <a:t>, z którego wynika, że </a:t>
            </a:r>
            <a:r>
              <a:rPr lang="pl-PL" sz="2400" b="1" u="sng" smtClean="0"/>
              <a:t>stan zdrowia dziecka lub ucznia uległ czasowej poprawie</a:t>
            </a:r>
            <a:r>
              <a:rPr lang="pl-PL" sz="2400" b="1" smtClean="0"/>
              <a:t> i umożliwia mu uczęszczanie </a:t>
            </a:r>
            <a:br>
              <a:rPr lang="pl-PL" sz="2400" b="1" smtClean="0"/>
            </a:br>
            <a:r>
              <a:rPr lang="pl-PL" sz="2400" b="1" smtClean="0"/>
              <a:t>do przedszkola, oddziału przedszkolnego w szkole podstawowej, innej formy wychowania przedszkolnego lub szkoły.</a:t>
            </a:r>
          </a:p>
          <a:p>
            <a:pPr marL="182563" indent="-182563" eaLnBrk="1" hangingPunct="1">
              <a:lnSpc>
                <a:spcPct val="90000"/>
              </a:lnSpc>
              <a:buFont typeface="Arial" charset="0"/>
              <a:buNone/>
            </a:pPr>
            <a:r>
              <a:rPr lang="pl-PL" sz="2400" b="1" smtClean="0"/>
              <a:t>   Dyrektor zawiesza organizację odpowiednio indywidualnego przygotowania przedszkolnego lub indywidualnego nauczania </a:t>
            </a:r>
            <a:r>
              <a:rPr lang="pl-PL" sz="2400" b="1" smtClean="0">
                <a:solidFill>
                  <a:srgbClr val="FFFF00"/>
                </a:solidFill>
              </a:rPr>
              <a:t>na okres wskazany w zaświadczeniu lekarskim.</a:t>
            </a:r>
          </a:p>
          <a:p>
            <a:pPr marL="182563" indent="-182563" eaLnBrk="1" hangingPunct="1">
              <a:lnSpc>
                <a:spcPct val="90000"/>
              </a:lnSpc>
              <a:buFont typeface="Arial" charset="0"/>
              <a:buNone/>
            </a:pPr>
            <a:endParaRPr lang="pl-PL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pl-PL" sz="3200" b="1" smtClean="0">
                <a:effectLst/>
              </a:rPr>
              <a:t>cd. Organizacja kształcenia specjalnego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341438"/>
            <a:ext cx="8229600" cy="4967287"/>
          </a:xfrm>
        </p:spPr>
        <p:txBody>
          <a:bodyPr/>
          <a:lstStyle/>
          <a:p>
            <a:pPr marL="6350" indent="22225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400" b="1" smtClean="0"/>
              <a:t>rozporządzenie Ministra Edukacji Narodowej z dnia 24 lipca 2015 r. w sprawie warunków organizowania kształcenia, wychowania i opieki dla dzieci i młodzieży niepełnosprawnych, niedostosowanych społecznie i zagrożonych niedostosowaniem społecznym </a:t>
            </a:r>
            <a:br>
              <a:rPr lang="pl-PL" sz="2400" b="1" smtClean="0"/>
            </a:br>
            <a:r>
              <a:rPr lang="pl-PL" sz="2400" b="1" smtClean="0">
                <a:solidFill>
                  <a:srgbClr val="00FF00"/>
                </a:solidFill>
              </a:rPr>
              <a:t>(Dz.U. z 2015 r., poz.1113)</a:t>
            </a:r>
            <a:br>
              <a:rPr lang="pl-PL" sz="2400" b="1" smtClean="0">
                <a:solidFill>
                  <a:srgbClr val="00FF00"/>
                </a:solidFill>
              </a:rPr>
            </a:br>
            <a:endParaRPr lang="pl-PL" sz="2400" b="1" smtClean="0"/>
          </a:p>
          <a:p>
            <a:pPr marL="6350" indent="22225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400" b="1" smtClean="0"/>
              <a:t>rozporządzenie Ministra Edukacji Narodowej z dnia 28 sierpnia 2017 r. zmieniające rozporządzenie w sprawie warunków organizowania kształcenia, wychowania i opieki dla dzieci </a:t>
            </a:r>
          </a:p>
          <a:p>
            <a:pPr marL="6350" indent="22225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400" b="1" smtClean="0"/>
              <a:t>i młodzieży niepełnosprawnych, niedostosowanych społecznie i zagrożonych niedostosowaniem społecznym </a:t>
            </a:r>
            <a:br>
              <a:rPr lang="pl-PL" sz="2400" b="1" smtClean="0"/>
            </a:br>
            <a:r>
              <a:rPr lang="pl-PL" sz="2400" b="1" smtClean="0">
                <a:solidFill>
                  <a:srgbClr val="00FF00"/>
                </a:solidFill>
              </a:rPr>
              <a:t>(Dz.U. z 2017 r., poz.1652)</a:t>
            </a:r>
            <a:br>
              <a:rPr lang="pl-PL" sz="2400" b="1" smtClean="0">
                <a:solidFill>
                  <a:srgbClr val="00FF00"/>
                </a:solidFill>
              </a:rPr>
            </a:br>
            <a:endParaRPr lang="pl-PL" sz="2400" b="1" smtClean="0">
              <a:solidFill>
                <a:srgbClr val="00FF00"/>
              </a:solidFill>
            </a:endParaRPr>
          </a:p>
          <a:p>
            <a:pPr marL="6350" indent="22225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400" b="1" i="1" smtClean="0">
                <a:solidFill>
                  <a:srgbClr val="FFFF00"/>
                </a:solidFill>
              </a:rPr>
              <a:t>/w odniesieniu do gimnazjów i szkół ponadgimnazjalnych, </a:t>
            </a:r>
          </a:p>
          <a:p>
            <a:pPr marL="6350" indent="22225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400" b="1" i="1" smtClean="0">
                <a:solidFill>
                  <a:srgbClr val="FFFF00"/>
                </a:solidFill>
              </a:rPr>
              <a:t>do czasu zakończenia kształcenia w tych szkołach/</a:t>
            </a:r>
          </a:p>
          <a:p>
            <a:pPr marL="6350" indent="22225">
              <a:lnSpc>
                <a:spcPct val="80000"/>
              </a:lnSpc>
            </a:pPr>
            <a:endParaRPr lang="pl-PL" sz="240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600" b="1" dirty="0"/>
              <a:t>Zaprzestanie organizacji zajęć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indywidualnego </a:t>
            </a:r>
            <a:r>
              <a:rPr lang="pl-PL" sz="2800" dirty="0"/>
              <a:t>obowiązkowego rocznego przygotowania przedszkolnego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oraz </a:t>
            </a:r>
            <a:r>
              <a:rPr lang="pl-PL" sz="2800" dirty="0"/>
              <a:t>indywidualnego nauczania </a:t>
            </a:r>
          </a:p>
        </p:txBody>
      </p:sp>
      <p:sp>
        <p:nvSpPr>
          <p:cNvPr id="6349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563" indent="-182563" eaLnBrk="1" hangingPunct="1">
              <a:buFont typeface="Arial" charset="0"/>
              <a:buNone/>
            </a:pPr>
            <a:endParaRPr lang="pl-PL" sz="800" b="1" smtClean="0">
              <a:solidFill>
                <a:srgbClr val="FFFF66"/>
              </a:solidFill>
            </a:endParaRPr>
          </a:p>
          <a:p>
            <a:pPr marL="182563" indent="-182563" eaLnBrk="1" hangingPunct="1"/>
            <a:r>
              <a:rPr lang="pl-PL" sz="2400" b="1" smtClean="0">
                <a:solidFill>
                  <a:srgbClr val="FFFF66"/>
                </a:solidFill>
              </a:rPr>
              <a:t>na wniosek</a:t>
            </a:r>
            <a:r>
              <a:rPr lang="pl-PL" sz="2400" b="1" smtClean="0"/>
              <a:t> rodziców dziecka lub ucznia albo pełnoletniego ucznia,</a:t>
            </a:r>
          </a:p>
          <a:p>
            <a:pPr marL="182563" indent="-182563" eaLnBrk="1" hangingPunct="1"/>
            <a:r>
              <a:rPr lang="pl-PL" sz="2400" b="1" smtClean="0">
                <a:solidFill>
                  <a:srgbClr val="FFFF66"/>
                </a:solidFill>
              </a:rPr>
              <a:t>na podstawie</a:t>
            </a:r>
            <a:r>
              <a:rPr lang="pl-PL" sz="2400" b="1" smtClean="0"/>
              <a:t> dołączonego do wniosku </a:t>
            </a:r>
            <a:r>
              <a:rPr lang="pl-PL" sz="2400" b="1" smtClean="0">
                <a:solidFill>
                  <a:srgbClr val="FFFF66"/>
                </a:solidFill>
              </a:rPr>
              <a:t>zaświadczenia lekarskiego</a:t>
            </a:r>
            <a:r>
              <a:rPr lang="pl-PL" sz="2400" b="1" smtClean="0"/>
              <a:t>, z którego wynika, że </a:t>
            </a:r>
            <a:r>
              <a:rPr lang="pl-PL" sz="2400" b="1" u="sng" smtClean="0"/>
              <a:t>stan zdrowia dziecka lub ucznia umożliwia uczęszczanie</a:t>
            </a:r>
            <a:r>
              <a:rPr lang="pl-PL" sz="2400" b="1" smtClean="0"/>
              <a:t> do przedszkola, oddziału przedszkolnego w szkole podstawowej, innej formy wychowania przedszkolnego lub szkoły. </a:t>
            </a:r>
          </a:p>
          <a:p>
            <a:pPr marL="182563" indent="-182563" eaLnBrk="1" hangingPunct="1"/>
            <a:endParaRPr lang="pl-PL" sz="800" b="1" smtClean="0"/>
          </a:p>
          <a:p>
            <a:pPr marL="182563" indent="-182563" eaLnBrk="1" hangingPunct="1">
              <a:buFont typeface="Arial" charset="0"/>
              <a:buNone/>
            </a:pPr>
            <a:r>
              <a:rPr lang="pl-PL" sz="2400" b="1" smtClean="0"/>
              <a:t>   Dyrektor </a:t>
            </a:r>
            <a:r>
              <a:rPr lang="pl-PL" sz="2400" b="1" smtClean="0">
                <a:solidFill>
                  <a:srgbClr val="FFFF66"/>
                </a:solidFill>
              </a:rPr>
              <a:t>zaprzestaje organizacji</a:t>
            </a:r>
            <a:r>
              <a:rPr lang="pl-PL" sz="2400" b="1" smtClean="0"/>
              <a:t> odpowiednio indywidualnego przygotowania przedszkolnego lub indywidualnego nauczania oraz </a:t>
            </a:r>
            <a:r>
              <a:rPr lang="pl-PL" sz="2400" b="1" smtClean="0">
                <a:solidFill>
                  <a:srgbClr val="FFFF66"/>
                </a:solidFill>
              </a:rPr>
              <a:t>powiadamia o tym poradnię</a:t>
            </a:r>
            <a:r>
              <a:rPr lang="pl-PL" sz="2400" b="1" smtClean="0"/>
              <a:t>, która wydała orzeczenie.  </a:t>
            </a:r>
          </a:p>
          <a:p>
            <a:pPr marL="182563" indent="-182563" eaLnBrk="1" hangingPunct="1">
              <a:buFont typeface="Arial" charset="0"/>
              <a:buNone/>
            </a:pPr>
            <a:endParaRPr lang="pl-PL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Ważne</a:t>
            </a:r>
          </a:p>
        </p:txBody>
      </p:sp>
      <p:sp>
        <p:nvSpPr>
          <p:cNvPr id="64514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b="1" smtClean="0"/>
              <a:t>Zajęcia indywidualnego przygotowania przedszkolnego i zajęcia indywidualnego nauczania dla dzieci i uczniów posiadających </a:t>
            </a:r>
            <a:r>
              <a:rPr lang="pl-PL" sz="2400" b="1" smtClean="0">
                <a:solidFill>
                  <a:srgbClr val="FFFF66"/>
                </a:solidFill>
              </a:rPr>
              <a:t>orzeczenie wydane przed dniem 1 września 2017r., </a:t>
            </a:r>
            <a:r>
              <a:rPr lang="pl-PL" sz="2400" b="1" u="sng" smtClean="0"/>
              <a:t>mogą być organizowane odpowiednio w przedszkolu, innej formie wychowania przedszkolnego lub szkole, jeżeli:</a:t>
            </a:r>
            <a:r>
              <a:rPr lang="pl-PL" sz="2400" b="1" smtClean="0"/>
              <a:t> </a:t>
            </a:r>
          </a:p>
          <a:p>
            <a:pPr marL="0" indent="0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400" b="1" smtClean="0"/>
              <a:t>-  w orzeczeniu tym wskazano możliwość realizacji indywidualnego przygotowania przedszkolnego lub indywidualnego nauczania w pomieszczeniu odpowiednio              w przedszkolu, innej formie wychowania przedszkolnego lub szkole, </a:t>
            </a:r>
          </a:p>
          <a:p>
            <a:pPr marL="0" indent="0" eaLnBrk="1" hangingPunct="1">
              <a:lnSpc>
                <a:spcPct val="80000"/>
              </a:lnSpc>
              <a:buFontTx/>
              <a:buChar char="-"/>
            </a:pPr>
            <a:r>
              <a:rPr lang="pl-PL" sz="2400" b="1" smtClean="0"/>
              <a:t>  odpowiednio przedszkole, inna forma wychowania przedszkolnego lub szkoła dysponuje pomieszczeniem,                   w którym mogą odbywać się zajęcia dla tego dziecka lub ucznia</a:t>
            </a:r>
          </a:p>
          <a:p>
            <a:pPr marL="0" indent="0" eaLnBrk="1" hangingPunct="1">
              <a:lnSpc>
                <a:spcPct val="80000"/>
              </a:lnSpc>
              <a:buFontTx/>
              <a:buChar char="-"/>
            </a:pPr>
            <a:endParaRPr lang="pl-PL" sz="800" b="1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b="1" smtClean="0">
                <a:solidFill>
                  <a:srgbClr val="FFFF00"/>
                </a:solidFill>
              </a:rPr>
              <a:t>do końca okresu na jaki zostało wydane to orzeczenie,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b="1" smtClean="0">
                <a:solidFill>
                  <a:srgbClr val="FFFF00"/>
                </a:solidFill>
              </a:rPr>
              <a:t>nie dłużej jednak niż do końca roku szkolnego 2017/2018.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l-PL" sz="3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Pomoc psychologiczno – pedagogiczna</a:t>
            </a:r>
          </a:p>
        </p:txBody>
      </p:sp>
      <p:sp>
        <p:nvSpPr>
          <p:cNvPr id="6553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400" b="1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600" b="1" smtClean="0"/>
              <a:t>rozporządzenie Ministra Edukacji Narodowej z dnia </a:t>
            </a:r>
            <a:br>
              <a:rPr lang="pl-PL" sz="2600" b="1" smtClean="0"/>
            </a:br>
            <a:r>
              <a:rPr lang="pl-PL" sz="2600" b="1" smtClean="0"/>
              <a:t>9 sierpnia 2017r. w sprawie zasad organizacji i udzielania pomocy psychologiczno-pedagogicznej w publicznych przedszkolach, szkołach i placówkach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600" b="1" smtClean="0">
                <a:solidFill>
                  <a:srgbClr val="00FF00"/>
                </a:solidFill>
              </a:rPr>
              <a:t>(Dz.U. z 2017r. poz.1591)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600" b="1" smtClean="0">
              <a:solidFill>
                <a:srgbClr val="00FF0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400" b="1" smtClean="0">
              <a:solidFill>
                <a:srgbClr val="00FF0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b="1" i="1" smtClean="0">
                <a:solidFill>
                  <a:srgbClr val="FFFF66"/>
                </a:solidFill>
              </a:rPr>
              <a:t>/w odniesieniu do przedszkoli, szkół i placówek działających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b="1" i="1" smtClean="0">
                <a:solidFill>
                  <a:srgbClr val="FFFF66"/>
                </a:solidFill>
              </a:rPr>
              <a:t>w nowym ustroju szkolnym/</a:t>
            </a:r>
            <a:endParaRPr lang="pl-PL" sz="2400" b="1" i="1" smtClean="0">
              <a:solidFill>
                <a:srgbClr val="00FF0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Cambria" pitchFamily="18" charset="0"/>
              <a:buNone/>
            </a:pPr>
            <a:endParaRPr lang="pl-PL" sz="2400" b="1" i="1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400" b="1" smtClean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cd. Pomoc psychologiczno – pedagogiczna</a:t>
            </a:r>
          </a:p>
        </p:txBody>
      </p:sp>
      <p:sp>
        <p:nvSpPr>
          <p:cNvPr id="66562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marL="6350" indent="-635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b="1" smtClean="0"/>
              <a:t>rozporządzenie Ministra Edukacji Narodowej z dnia 30 kwietnia 2013r. w sprawie zasad udzielania i organizacji pomocy psychologiczno-pedagogicznej w publicznych przedszkolach, szkołach i placówkach </a:t>
            </a:r>
          </a:p>
          <a:p>
            <a:pPr marL="6350" indent="-635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b="1" smtClean="0">
                <a:solidFill>
                  <a:srgbClr val="00FF00"/>
                </a:solidFill>
              </a:rPr>
              <a:t>(Dz.U. z 2013r. poz.532)</a:t>
            </a:r>
            <a:endParaRPr lang="pl-PL" sz="2400" b="1" smtClean="0"/>
          </a:p>
          <a:p>
            <a:pPr marL="6350" indent="-6350" eaLnBrk="1" hangingPunct="1">
              <a:lnSpc>
                <a:spcPct val="80000"/>
              </a:lnSpc>
              <a:buFont typeface="Arial" charset="0"/>
              <a:buNone/>
            </a:pPr>
            <a:endParaRPr lang="pl-PL" sz="2400" b="1" smtClean="0"/>
          </a:p>
          <a:p>
            <a:pPr marL="6350" indent="-635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b="1" smtClean="0"/>
              <a:t>rozporządzenie Ministra Edukacji Narodowej z dnia 28 sierpnia 2017r. zmieniające rozporządzenie w sprawie zasad udzielania </a:t>
            </a:r>
          </a:p>
          <a:p>
            <a:pPr marL="6350" indent="-635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b="1" smtClean="0"/>
              <a:t>i organizacji pomocy psychologiczno-pedagogicznej </a:t>
            </a:r>
          </a:p>
          <a:p>
            <a:pPr marL="6350" indent="-635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b="1" smtClean="0"/>
              <a:t>w publicznych przedszkolach, szkołach i placówkach </a:t>
            </a:r>
          </a:p>
          <a:p>
            <a:pPr marL="6350" indent="-635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b="1" smtClean="0">
                <a:solidFill>
                  <a:srgbClr val="00FF00"/>
                </a:solidFill>
              </a:rPr>
              <a:t>(Dz.U. z 2017r. poz.1643) </a:t>
            </a:r>
          </a:p>
          <a:p>
            <a:pPr marL="6350" indent="-6350" eaLnBrk="1" hangingPunct="1">
              <a:lnSpc>
                <a:spcPct val="80000"/>
              </a:lnSpc>
              <a:buFont typeface="Arial" charset="0"/>
              <a:buNone/>
            </a:pPr>
            <a:endParaRPr lang="pl-PL" sz="2400" b="1" smtClean="0">
              <a:solidFill>
                <a:srgbClr val="00FF00"/>
              </a:solidFill>
            </a:endParaRPr>
          </a:p>
          <a:p>
            <a:pPr marL="6350" indent="-6350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400" b="1" i="1" smtClean="0">
                <a:solidFill>
                  <a:srgbClr val="FFFF00"/>
                </a:solidFill>
              </a:rPr>
              <a:t>/w odniesieniu do gimnazjów i szkół ponadgimnazjalnych, </a:t>
            </a:r>
          </a:p>
          <a:p>
            <a:pPr marL="6350" indent="-6350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400" b="1" i="1" smtClean="0">
                <a:solidFill>
                  <a:srgbClr val="FFFF00"/>
                </a:solidFill>
              </a:rPr>
              <a:t>do czasu zakończenia kształcenia w tych szkołach/</a:t>
            </a:r>
          </a:p>
          <a:p>
            <a:pPr marL="6350" indent="-6350">
              <a:lnSpc>
                <a:spcPct val="80000"/>
              </a:lnSpc>
            </a:pPr>
            <a:endParaRPr lang="pl-PL" sz="2400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4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sz="3600" b="1" smtClean="0">
                <a:effectLst/>
              </a:rPr>
              <a:t>Pomoc psychologiczno-pedagogiczna</a:t>
            </a:r>
          </a:p>
        </p:txBody>
      </p:sp>
      <p:sp>
        <p:nvSpPr>
          <p:cNvPr id="67586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875"/>
            <a:ext cx="8507413" cy="471328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300" b="1" smtClean="0">
                <a:solidFill>
                  <a:srgbClr val="FFFF66"/>
                </a:solidFill>
              </a:rPr>
              <a:t>polega na :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300" b="1" smtClean="0"/>
              <a:t>- rozpoznawaniu  i zaspokajaniu indywidualnych potrzeb rozwojowych i edukacyjnych ucznia oraz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300" b="1" smtClean="0"/>
              <a:t>- rozpoznawaniu indywidualnych możliwości psychofizycznych ucznia i czynników środowiskowych wpływających na jego funkcjonowanie w przedszkolu, szkole i placówce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300" b="1" smtClean="0">
                <a:solidFill>
                  <a:srgbClr val="FFFF66"/>
                </a:solidFill>
              </a:rPr>
              <a:t>w celu wspierania</a:t>
            </a:r>
            <a:r>
              <a:rPr lang="pl-PL" sz="2300" b="1" smtClean="0"/>
              <a:t> potencjału rozwojowego ucznia i stwarzania warunków do jego aktywnego i pełnego uczestnictwa w życiu przedszkola, szkoły i placówki oraz w środowisku społecznym.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300" b="1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300" b="1" smtClean="0">
                <a:solidFill>
                  <a:srgbClr val="FFFF00"/>
                </a:solidFill>
              </a:rPr>
              <a:t>Pomoc psychologiczno-pedagogiczna jest dobrowolna i nieodpłatna, udzielana :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300" b="1" smtClean="0"/>
              <a:t>- dzieciom/uczniom w przedszkolu, szkole i placówce,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300" b="1" smtClean="0"/>
              <a:t>- rodzicom dzieci/uczniów,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300" b="1" smtClean="0"/>
              <a:t>- nauczycielom.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4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sz="3200" b="1" smtClean="0">
                <a:effectLst/>
              </a:rPr>
              <a:t>Potrzeba objęcia dziecka/ucznia </a:t>
            </a:r>
            <a:br>
              <a:rPr lang="pl-PL" sz="3200" b="1" smtClean="0">
                <a:effectLst/>
              </a:rPr>
            </a:br>
            <a:r>
              <a:rPr lang="pl-PL" sz="3200" b="1" smtClean="0">
                <a:effectLst/>
              </a:rPr>
              <a:t>pomocą psychologiczno-pedagogiczną</a:t>
            </a:r>
          </a:p>
        </p:txBody>
      </p:sp>
      <p:sp>
        <p:nvSpPr>
          <p:cNvPr id="68610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895850"/>
          </a:xfrm>
        </p:spPr>
        <p:txBody>
          <a:bodyPr/>
          <a:lstStyle/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b="1" smtClean="0"/>
              <a:t>wynika w szczególności: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66"/>
                </a:solidFill>
              </a:rPr>
              <a:t>z niepełnosprawności</a:t>
            </a:r>
            <a:r>
              <a:rPr lang="pl-PL" sz="2000" b="1" smtClean="0"/>
              <a:t>,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66"/>
                </a:solidFill>
              </a:rPr>
              <a:t>z niedostosowania</a:t>
            </a:r>
            <a:r>
              <a:rPr lang="pl-PL" sz="2000" b="1" smtClean="0"/>
              <a:t> społecznego lub zagrożenia niedostosowaniem społecznym,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66"/>
                </a:solidFill>
              </a:rPr>
              <a:t>z zaburzeń</a:t>
            </a:r>
            <a:r>
              <a:rPr lang="pl-PL" sz="2000" b="1" smtClean="0"/>
              <a:t> zachowania lub emocji;,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66"/>
                </a:solidFill>
              </a:rPr>
              <a:t>ze szczególnych uzdolnień,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66"/>
                </a:solidFill>
              </a:rPr>
              <a:t>ze specyficznych trudności</a:t>
            </a:r>
            <a:r>
              <a:rPr lang="pl-PL" sz="2000" b="1" smtClean="0"/>
              <a:t> w uczeniu się,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66"/>
                </a:solidFill>
              </a:rPr>
              <a:t>z deficytów</a:t>
            </a:r>
            <a:r>
              <a:rPr lang="pl-PL" sz="2000" b="1" smtClean="0"/>
              <a:t> kompetencji i zaburzeń sprawności językowych,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66"/>
                </a:solidFill>
              </a:rPr>
              <a:t>z choroby</a:t>
            </a:r>
            <a:r>
              <a:rPr lang="pl-PL" sz="2000" b="1" smtClean="0"/>
              <a:t> przewlekłej,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66"/>
                </a:solidFill>
              </a:rPr>
              <a:t>z sytuacji</a:t>
            </a:r>
            <a:r>
              <a:rPr lang="pl-PL" sz="2000" b="1" smtClean="0"/>
              <a:t> </a:t>
            </a:r>
            <a:r>
              <a:rPr lang="pl-PL" sz="2000" b="1" smtClean="0">
                <a:solidFill>
                  <a:srgbClr val="FFFF66"/>
                </a:solidFill>
              </a:rPr>
              <a:t>kryzysowych</a:t>
            </a:r>
            <a:r>
              <a:rPr lang="pl-PL" sz="2000" b="1" smtClean="0"/>
              <a:t> lub traumatycznych,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66"/>
                </a:solidFill>
              </a:rPr>
              <a:t>z niepowodzeń</a:t>
            </a:r>
            <a:r>
              <a:rPr lang="pl-PL" sz="2000" b="1" smtClean="0"/>
              <a:t> edukacyjnych,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66"/>
                </a:solidFill>
              </a:rPr>
              <a:t>z zaniedbań</a:t>
            </a:r>
            <a:r>
              <a:rPr lang="pl-PL" sz="2000" b="1" smtClean="0"/>
              <a:t> środowiskowych związanych z sytuacją bytową ucznia i jego rodziny, sposobem spędzania czasu wolnego i kontaktami środowiskowymi,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66"/>
                </a:solidFill>
              </a:rPr>
              <a:t>z trudności adaptacyjnych</a:t>
            </a:r>
            <a:r>
              <a:rPr lang="pl-PL" sz="2000" b="1" smtClean="0"/>
              <a:t> związanych z różnicami kulturowymi lub </a:t>
            </a:r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b="1" smtClean="0"/>
              <a:t>	ze zmianą środowiska edukacyjnego, w tym związanych z wcześniejszym kształceniem za granicą.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4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sz="3600" b="1" smtClean="0">
                <a:effectLst/>
              </a:rPr>
              <a:t>Pomoc psychologiczno-pedagogiczną</a:t>
            </a:r>
          </a:p>
        </p:txBody>
      </p:sp>
      <p:sp>
        <p:nvSpPr>
          <p:cNvPr id="69634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pl-PL" sz="2800" b="1" smtClean="0">
                <a:solidFill>
                  <a:srgbClr val="FFFF66"/>
                </a:solidFill>
              </a:rPr>
              <a:t>organizuje</a:t>
            </a:r>
            <a:r>
              <a:rPr lang="pl-PL" sz="2800" b="1" smtClean="0"/>
              <a:t> </a:t>
            </a:r>
            <a:r>
              <a:rPr lang="pl-PL" sz="2800" b="1" smtClean="0">
                <a:solidFill>
                  <a:srgbClr val="FFFF66"/>
                </a:solidFill>
              </a:rPr>
              <a:t>dyrektor</a:t>
            </a:r>
            <a:r>
              <a:rPr lang="pl-PL" sz="2600" b="1" smtClean="0">
                <a:solidFill>
                  <a:srgbClr val="FFFF66"/>
                </a:solidFill>
              </a:rPr>
              <a:t>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pl-PL" sz="2600" b="1" smtClean="0"/>
              <a:t>przedszkola, szkoły lub placówki </a:t>
            </a:r>
          </a:p>
          <a:p>
            <a:pPr marL="0" indent="0" eaLnBrk="1" hangingPunct="1">
              <a:buFont typeface="Arial" charset="0"/>
              <a:buNone/>
            </a:pPr>
            <a:r>
              <a:rPr lang="pl-PL" sz="2600" b="1" smtClean="0">
                <a:solidFill>
                  <a:srgbClr val="FFFF66"/>
                </a:solidFill>
              </a:rPr>
              <a:t>udzielają: </a:t>
            </a:r>
          </a:p>
          <a:p>
            <a:pPr marL="0" indent="0" eaLnBrk="1" hangingPunct="1">
              <a:buFont typeface="Arial" charset="0"/>
              <a:buNone/>
            </a:pPr>
            <a:r>
              <a:rPr lang="pl-PL" sz="2600" b="1" u="sng" smtClean="0"/>
              <a:t>nauczyciele, wychowawcy grup wychowawczych oraz specjaliści</a:t>
            </a:r>
            <a:r>
              <a:rPr lang="pl-PL" sz="2600" b="1" smtClean="0"/>
              <a:t> wykonujący w przedszkolu, szkole i placówce zadania z zakresu pomocy psychologiczno-pedagogicznej, </a:t>
            </a:r>
            <a:r>
              <a:rPr lang="pl-PL" sz="2600" b="1" u="sng" smtClean="0"/>
              <a:t>w szczególności: psycholodzy, pedagodzy, logopedzi, doradcy zawodowi i terapeuci pedagogiczni.</a:t>
            </a:r>
            <a:r>
              <a:rPr lang="pl-PL" sz="2800" b="1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Pomoc psychologiczno – pedagogiczna</a:t>
            </a:r>
            <a:r>
              <a:rPr lang="pl-PL" sz="36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pl-PL" sz="360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3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 przedszkolu</a:t>
            </a:r>
          </a:p>
        </p:txBody>
      </p:sp>
      <p:sp>
        <p:nvSpPr>
          <p:cNvPr id="70658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b="1" smtClean="0"/>
              <a:t>udzielana jest: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b="1" smtClean="0">
                <a:solidFill>
                  <a:srgbClr val="FFFF66"/>
                </a:solidFill>
              </a:rPr>
              <a:t>w trakcie bieżącej pracy z dzieckiem</a:t>
            </a:r>
            <a:r>
              <a:rPr lang="pl-PL" sz="2400" b="1" smtClean="0"/>
              <a:t> oraz </a:t>
            </a:r>
            <a:r>
              <a:rPr lang="pl-PL" sz="2400" b="1" smtClean="0">
                <a:solidFill>
                  <a:srgbClr val="FFFF66"/>
                </a:solidFill>
              </a:rPr>
              <a:t>przez zintegrowane działania </a:t>
            </a:r>
            <a:r>
              <a:rPr lang="pl-PL" sz="2400" b="1" smtClean="0"/>
              <a:t>nauczycieli i specjalistów,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b="1" smtClean="0"/>
              <a:t>a także w formie: 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400" b="1" smtClean="0">
                <a:solidFill>
                  <a:srgbClr val="FFFF66"/>
                </a:solidFill>
              </a:rPr>
              <a:t>zajęć rozwijających uzdolnienia</a:t>
            </a:r>
            <a:r>
              <a:rPr lang="pl-PL" sz="2400" b="1" smtClean="0"/>
              <a:t>,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400" b="1" smtClean="0">
                <a:solidFill>
                  <a:srgbClr val="FFFF66"/>
                </a:solidFill>
              </a:rPr>
              <a:t>zajęć specjalistycznych</a:t>
            </a:r>
            <a:r>
              <a:rPr lang="pl-PL" sz="2400" b="1" smtClean="0"/>
              <a:t>: korekcyjno-kompensacyjnych, logopedycznych, rozwijających kompetencje emocjonalno-społeczne oraz innych zajęć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b="1" smtClean="0"/>
              <a:t>	o charakterze terapeutycznym,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400" b="1" smtClean="0">
                <a:solidFill>
                  <a:srgbClr val="FFFF66"/>
                </a:solidFill>
              </a:rPr>
              <a:t>zindywidualizowanej ścieżki</a:t>
            </a:r>
            <a:r>
              <a:rPr lang="pl-PL" sz="2400" b="1" smtClean="0"/>
              <a:t> realizacji obowiązkowego rocznego przygotowania przedszkolnego,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400" b="1" smtClean="0">
                <a:solidFill>
                  <a:srgbClr val="FFFF66"/>
                </a:solidFill>
              </a:rPr>
              <a:t>porad i konsultacji</a:t>
            </a:r>
            <a:r>
              <a:rPr lang="pl-PL" sz="2400" b="1" smtClean="0"/>
              <a:t>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b="1" smtClean="0">
                <a:latin typeface="Times New Roman" pitchFamily="18" charset="0"/>
                <a:cs typeface="Times New Roman" pitchFamily="18" charset="0"/>
              </a:rPr>
              <a:t>Pomoc psychologiczno – pedagogiczna</a:t>
            </a:r>
            <a:r>
              <a:rPr lang="pl-PL" sz="36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3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 szkole</a:t>
            </a:r>
            <a:endParaRPr lang="pl-PL" sz="1300" smtClean="0">
              <a:solidFill>
                <a:srgbClr val="FFFF0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b="1" smtClean="0"/>
              <a:t>udzielana jest: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b="1" smtClean="0">
                <a:solidFill>
                  <a:srgbClr val="FFFF66"/>
                </a:solidFill>
              </a:rPr>
              <a:t>w trakcie bieżącej pracy z uczniem</a:t>
            </a:r>
            <a:r>
              <a:rPr lang="pl-PL" sz="2000" b="1" smtClean="0"/>
              <a:t> oraz </a:t>
            </a:r>
            <a:r>
              <a:rPr lang="pl-PL" sz="2000" b="1" smtClean="0">
                <a:solidFill>
                  <a:srgbClr val="FFFF66"/>
                </a:solidFill>
              </a:rPr>
              <a:t>przez zintegrowane działania </a:t>
            </a:r>
            <a:r>
              <a:rPr lang="pl-PL" sz="2000" b="1" smtClean="0"/>
              <a:t>nauczycieli i specjalistów,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b="1" smtClean="0"/>
              <a:t>a także w formie: 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66"/>
                </a:solidFill>
              </a:rPr>
              <a:t>klas terapeutycznych, 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66"/>
                </a:solidFill>
              </a:rPr>
              <a:t>zajęć rozwijających uzdolnienia,</a:t>
            </a:r>
            <a:r>
              <a:rPr lang="pl-PL" sz="2000" b="1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66"/>
                </a:solidFill>
              </a:rPr>
              <a:t>zajęć rozwijających umiejętności uczenia się, 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66"/>
                </a:solidFill>
              </a:rPr>
              <a:t>zajęć dydaktyczno-wyrównawczych, 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66"/>
                </a:solidFill>
              </a:rPr>
              <a:t>zajęć specjalistycznych</a:t>
            </a:r>
            <a:r>
              <a:rPr lang="pl-PL" sz="2000" b="1" smtClean="0"/>
              <a:t>: korekcyjno-kompensacyjnych, logopedycznych, rozwijających kompetencje emocjonalno-społeczne oraz innych zajęć o charakterze terapeutycznym, 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66"/>
                </a:solidFill>
              </a:rPr>
              <a:t>zajęć związanych z wyborem kierunku kształcenia i zawodu</a:t>
            </a:r>
            <a:r>
              <a:rPr lang="pl-PL" sz="2000" b="1" smtClean="0"/>
              <a:t> –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b="1" smtClean="0"/>
              <a:t>	w przypadku uczniów szkół podstawowych, ponadpodstawowych, gimnazjów oraz szkół ponadgimnazjalnych,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66"/>
                </a:solidFill>
              </a:rPr>
              <a:t>zindywidualizowanej ścieżki kształcenia,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66"/>
                </a:solidFill>
              </a:rPr>
              <a:t>porad i konsultacji,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66"/>
                </a:solidFill>
              </a:rPr>
              <a:t>warsztatów</a:t>
            </a:r>
            <a:r>
              <a:rPr lang="pl-PL" sz="1100" b="1" smtClean="0">
                <a:solidFill>
                  <a:srgbClr val="FFFF66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pl-PL" sz="32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Zindywidualizowana ścieżka </a:t>
            </a:r>
            <a:r>
              <a:rPr lang="pl-PL" sz="2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pl-PL" sz="2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realizacji obowiązkowego rocznego przygotowania przedszkolnego lub kształcenia</a:t>
            </a:r>
          </a:p>
        </p:txBody>
      </p:sp>
      <p:sp>
        <p:nvSpPr>
          <p:cNvPr id="72706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sz="2200" b="1" smtClean="0">
                <a:solidFill>
                  <a:srgbClr val="FFFF66"/>
                </a:solidFill>
              </a:rPr>
              <a:t>organizowana jest dla dzieci/uczniów, którzy mogą uczęszczać </a:t>
            </a:r>
            <a:br>
              <a:rPr lang="pl-PL" sz="2200" b="1" smtClean="0">
                <a:solidFill>
                  <a:srgbClr val="FFFF66"/>
                </a:solidFill>
              </a:rPr>
            </a:br>
            <a:r>
              <a:rPr lang="pl-PL" sz="2200" b="1" smtClean="0">
                <a:solidFill>
                  <a:srgbClr val="FFFF66"/>
                </a:solidFill>
              </a:rPr>
              <a:t>do przedszkola lub szkoły</a:t>
            </a:r>
            <a:r>
              <a:rPr lang="pl-PL" sz="2200" b="1" smtClean="0"/>
              <a:t>, ale ze względu na trudności </a:t>
            </a:r>
            <a:br>
              <a:rPr lang="pl-PL" sz="2200" b="1" smtClean="0"/>
            </a:br>
            <a:r>
              <a:rPr lang="pl-PL" sz="2200" b="1" smtClean="0"/>
              <a:t>w funkcjonowaniu wynikające w szczególności ze stanu zdrowia </a:t>
            </a:r>
            <a:br>
              <a:rPr lang="pl-PL" sz="2200" b="1" smtClean="0"/>
            </a:br>
            <a:r>
              <a:rPr lang="pl-PL" sz="2200" b="1" smtClean="0">
                <a:solidFill>
                  <a:srgbClr val="FFFF66"/>
                </a:solidFill>
              </a:rPr>
              <a:t>nie mogą realizować wszystkich zajęć</a:t>
            </a:r>
            <a:r>
              <a:rPr lang="pl-PL" sz="2200" b="1" smtClean="0"/>
              <a:t> wychowania przedszkolnego lub zajęć edukacyjnych </a:t>
            </a:r>
            <a:r>
              <a:rPr lang="pl-PL" sz="2200" b="1" smtClean="0">
                <a:solidFill>
                  <a:srgbClr val="FFFF66"/>
                </a:solidFill>
              </a:rPr>
              <a:t>wspólnie z oddziałem przedszkolnym lub szkolnym</a:t>
            </a:r>
            <a:r>
              <a:rPr lang="pl-PL" sz="2200" b="1" smtClean="0"/>
              <a:t> i wymagają dostosowania organizacji i procesu nauczania do ich specjalnych potrzeb edukacyjnych,</a:t>
            </a:r>
          </a:p>
          <a:p>
            <a:pPr eaLnBrk="1" hangingPunct="1">
              <a:lnSpc>
                <a:spcPct val="80000"/>
              </a:lnSpc>
            </a:pPr>
            <a:r>
              <a:rPr lang="pl-PL" sz="2200" b="1" smtClean="0">
                <a:solidFill>
                  <a:srgbClr val="FFFF66"/>
                </a:solidFill>
              </a:rPr>
              <a:t>obejmuje wszystkie zajęcia wychowania przedszkolnego lub zajęcia edukacyjne</a:t>
            </a:r>
            <a:r>
              <a:rPr lang="pl-PL" sz="2200" b="1" smtClean="0"/>
              <a:t>, które są realizowane wspólnie z oddziałem przedszkolnym lub szkolnym oraz indywidualnie z dzieckiem/uczniem,</a:t>
            </a:r>
          </a:p>
          <a:p>
            <a:pPr eaLnBrk="1" hangingPunct="1">
              <a:lnSpc>
                <a:spcPct val="80000"/>
              </a:lnSpc>
            </a:pPr>
            <a:r>
              <a:rPr lang="pl-PL" sz="2200" b="1" smtClean="0">
                <a:solidFill>
                  <a:srgbClr val="FFFF66"/>
                </a:solidFill>
              </a:rPr>
              <a:t>wymaga opinii publicznej poradni</a:t>
            </a:r>
            <a:r>
              <a:rPr lang="pl-PL" sz="2200" b="1" smtClean="0"/>
              <a:t>, z której wynika potrzeba objęcia dziecka/ucznia pomocą w tej formie,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pl-PL" sz="2200" b="1" smtClean="0"/>
              <a:t>      </a:t>
            </a:r>
            <a:r>
              <a:rPr lang="pl-PL" sz="2200" b="1" u="sng" smtClean="0"/>
              <a:t>Nie jest organizowana dla dzieci/uczniów objętych kształceniem specjalnym, indywidualnym obowiązkowym rocznym przygotowaniem przedszkolnym albo indywidualnym nauczaniem.</a:t>
            </a:r>
            <a:r>
              <a:rPr lang="pl-PL" sz="2200" u="sng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Stosowania specjalnej organizacji nauki </a:t>
            </a:r>
            <a:b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 metod pracy</a:t>
            </a:r>
            <a:r>
              <a:rPr lang="pl-PL" sz="3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23554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smtClean="0"/>
              <a:t>wymagają uczniowie posiadający orzeczenia  o potrzebie kształcenia specjalnego:</a:t>
            </a:r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endParaRPr lang="pl-PL" sz="2500" smtClean="0"/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500" smtClean="0">
                <a:solidFill>
                  <a:srgbClr val="FFFF00"/>
                </a:solidFill>
              </a:rPr>
              <a:t>niepełnosprawni:</a:t>
            </a:r>
            <a:r>
              <a:rPr lang="pl-PL" sz="2500" smtClean="0"/>
              <a:t> niesłyszący, słabosłyszący, niewidomi, słabowidzący, z niepełnosprawnością ruchową, w tym </a:t>
            </a:r>
            <a:br>
              <a:rPr lang="pl-PL" sz="2500" smtClean="0"/>
            </a:br>
            <a:r>
              <a:rPr lang="pl-PL" sz="2500" smtClean="0"/>
              <a:t>z afazją, z niepełnosprawnością intelektualną w stopniu lekkim, umiarkowanym lub znacznym, z autyzmem, </a:t>
            </a:r>
            <a:br>
              <a:rPr lang="pl-PL" sz="2500" smtClean="0"/>
            </a:br>
            <a:r>
              <a:rPr lang="pl-PL" sz="2500" smtClean="0"/>
              <a:t>w tym z zespołem Aspergera, z niepełnosprawnościami sprzężonymi,  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500" smtClean="0">
                <a:solidFill>
                  <a:srgbClr val="FFFF00"/>
                </a:solidFill>
              </a:rPr>
              <a:t>niedostosowani społecznie,</a:t>
            </a:r>
            <a:r>
              <a:rPr lang="pl-PL" sz="2500" smtClean="0"/>
              <a:t> 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500" smtClean="0">
                <a:solidFill>
                  <a:srgbClr val="FFFF00"/>
                </a:solidFill>
              </a:rPr>
              <a:t>zagrożeni niedostosowaniem społecznym.</a:t>
            </a:r>
            <a:r>
              <a:rPr lang="pl-PL" sz="25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Pomoc psychologiczno-pedagogiczna</a:t>
            </a:r>
            <a:b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3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 placówce </a:t>
            </a:r>
          </a:p>
        </p:txBody>
      </p:sp>
      <p:sp>
        <p:nvSpPr>
          <p:cNvPr id="73730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300" b="1" smtClean="0"/>
              <a:t>udzielana jest: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300" b="1" smtClean="0">
                <a:solidFill>
                  <a:srgbClr val="FFFF66"/>
                </a:solidFill>
              </a:rPr>
              <a:t>w trakcie bieżącej pracy z uczniem</a:t>
            </a:r>
            <a:r>
              <a:rPr lang="pl-PL" sz="2300" b="1" smtClean="0"/>
              <a:t> oraz </a:t>
            </a:r>
            <a:r>
              <a:rPr lang="pl-PL" sz="2300" b="1" smtClean="0">
                <a:solidFill>
                  <a:srgbClr val="FFFF66"/>
                </a:solidFill>
              </a:rPr>
              <a:t>przez zintegrowane działania</a:t>
            </a:r>
            <a:r>
              <a:rPr lang="pl-PL" sz="2300" b="1" smtClean="0"/>
              <a:t> nauczycieli, wychowawców grup wychowawczych </a:t>
            </a:r>
            <a:br>
              <a:rPr lang="pl-PL" sz="2300" b="1" smtClean="0"/>
            </a:br>
            <a:r>
              <a:rPr lang="pl-PL" sz="2300" b="1" smtClean="0"/>
              <a:t>i specjalistów,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300" b="1" smtClean="0"/>
              <a:t>a także w formie: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300" b="1" smtClean="0">
                <a:solidFill>
                  <a:srgbClr val="FFFF66"/>
                </a:solidFill>
              </a:rPr>
              <a:t>zajęć rozwijających uzdolnienia,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300" b="1" smtClean="0">
                <a:solidFill>
                  <a:srgbClr val="FFFF66"/>
                </a:solidFill>
              </a:rPr>
              <a:t>zajęć rozwijających umiejętności uczenia się,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300" b="1" smtClean="0">
                <a:solidFill>
                  <a:srgbClr val="FFFF66"/>
                </a:solidFill>
              </a:rPr>
              <a:t>zajęć specjalistycznych:</a:t>
            </a:r>
            <a:r>
              <a:rPr lang="pl-PL" sz="2300" b="1" smtClean="0"/>
              <a:t> korekcyjno-kompensacyjnych, logopedycznych, rozwijających kompetencje emocjonalno--społeczne oraz innych zajęć o charakterze terapeutycznym,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300" b="1" smtClean="0">
                <a:solidFill>
                  <a:srgbClr val="FFFF66"/>
                </a:solidFill>
              </a:rPr>
              <a:t>zajęć związanych z wyborem kierunku kształcenia i zawodu</a:t>
            </a:r>
            <a:r>
              <a:rPr lang="pl-PL" sz="2300" b="1" smtClean="0"/>
              <a:t> </a:t>
            </a:r>
            <a:br>
              <a:rPr lang="pl-PL" sz="2300" b="1" smtClean="0"/>
            </a:br>
            <a:r>
              <a:rPr lang="pl-PL" sz="2300" b="1" smtClean="0"/>
              <a:t>(w przypadku uczniów szkół podstawowych oraz uczniów szkół ponadpodstawowych),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300" b="1" smtClean="0">
                <a:solidFill>
                  <a:srgbClr val="FFFF66"/>
                </a:solidFill>
              </a:rPr>
              <a:t>porad i konsultacji.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300" b="1" smtClean="0">
                <a:solidFill>
                  <a:srgbClr val="FFFF66"/>
                </a:solidFill>
              </a:rPr>
              <a:t>warsztatów</a:t>
            </a:r>
            <a:r>
              <a:rPr lang="pl-PL" sz="2400" b="1" smtClean="0">
                <a:solidFill>
                  <a:srgbClr val="FFFF66"/>
                </a:solidFill>
              </a:rPr>
              <a:t>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400" b="1" smtClean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Pomoc psychologiczno-pedagogiczna</a:t>
            </a:r>
            <a:r>
              <a:rPr lang="pl-PL" sz="3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pl-PL" sz="36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pl-PL" sz="360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3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 szkole dla dorosłych</a:t>
            </a:r>
          </a:p>
        </p:txBody>
      </p:sp>
      <p:sp>
        <p:nvSpPr>
          <p:cNvPr id="74754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pl-PL" sz="2400" b="1" smtClean="0"/>
          </a:p>
          <a:p>
            <a:pPr marL="0" indent="0" eaLnBrk="1" hangingPunct="1">
              <a:buFont typeface="Arial" charset="0"/>
              <a:buNone/>
            </a:pPr>
            <a:r>
              <a:rPr lang="pl-PL" sz="2400" b="1" smtClean="0"/>
              <a:t>udzielana jest:</a:t>
            </a:r>
          </a:p>
          <a:p>
            <a:pPr marL="0" indent="0" eaLnBrk="1" hangingPunct="1">
              <a:buFont typeface="Arial" charset="0"/>
              <a:buNone/>
            </a:pPr>
            <a:r>
              <a:rPr lang="pl-PL" sz="2400" b="1" smtClean="0">
                <a:solidFill>
                  <a:srgbClr val="FFFF66"/>
                </a:solidFill>
              </a:rPr>
              <a:t>w trakcie bieżącej pracy ze słuchaczem</a:t>
            </a:r>
            <a:r>
              <a:rPr lang="pl-PL" sz="2400" b="1" smtClean="0"/>
              <a:t> oraz </a:t>
            </a:r>
            <a:r>
              <a:rPr lang="pl-PL" sz="2400" b="1" smtClean="0">
                <a:solidFill>
                  <a:srgbClr val="FFFF66"/>
                </a:solidFill>
              </a:rPr>
              <a:t>przez zintegrowane działania</a:t>
            </a:r>
            <a:r>
              <a:rPr lang="pl-PL" sz="2400" b="1" smtClean="0"/>
              <a:t> nauczycieli i specjalistów, </a:t>
            </a:r>
          </a:p>
          <a:p>
            <a:pPr marL="0" indent="0" eaLnBrk="1" hangingPunct="1">
              <a:buFont typeface="Arial" charset="0"/>
              <a:buNone/>
            </a:pPr>
            <a:r>
              <a:rPr lang="pl-PL" sz="2400" b="1" smtClean="0"/>
              <a:t>a także w formie:</a:t>
            </a:r>
          </a:p>
          <a:p>
            <a:pPr lvl="1" eaLnBrk="1" hangingPunct="1"/>
            <a:r>
              <a:rPr lang="pl-PL" sz="2400" b="1" smtClean="0">
                <a:solidFill>
                  <a:srgbClr val="FFFF66"/>
                </a:solidFill>
              </a:rPr>
              <a:t>zajęć związanych z wyborem kierunku kształcenia i zawodu,</a:t>
            </a:r>
          </a:p>
          <a:p>
            <a:pPr lvl="1" eaLnBrk="1" hangingPunct="1"/>
            <a:r>
              <a:rPr lang="pl-PL" sz="2400" b="1" smtClean="0">
                <a:solidFill>
                  <a:srgbClr val="FFFF66"/>
                </a:solidFill>
              </a:rPr>
              <a:t>porad i konsultacji,</a:t>
            </a:r>
          </a:p>
          <a:p>
            <a:pPr lvl="1" eaLnBrk="1" hangingPunct="1"/>
            <a:r>
              <a:rPr lang="pl-PL" sz="2400" b="1" smtClean="0">
                <a:solidFill>
                  <a:srgbClr val="FFFF66"/>
                </a:solidFill>
              </a:rPr>
              <a:t>warsztatów i szkoleń.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pl-PL" b="1" smtClean="0"/>
              <a:t>W przedszkolu, szkole i placówce pomoc psychologiczno-pedagogiczna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pl-PL" b="1" smtClean="0"/>
              <a:t>jest udzielana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pl-PL" b="1" smtClean="0">
                <a:solidFill>
                  <a:srgbClr val="FFFF00"/>
                </a:solidFill>
              </a:rPr>
              <a:t>rodzicom uczniów i nauczycielom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pl-PL" b="1" smtClean="0"/>
              <a:t>w formie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pl-PL" b="1" smtClean="0">
                <a:solidFill>
                  <a:srgbClr val="FFFF00"/>
                </a:solidFill>
              </a:rPr>
              <a:t>porad, konsultacji, warsztatów i szkoleń.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l-PL" sz="3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Czas trwania zajęć</a:t>
            </a:r>
          </a:p>
        </p:txBody>
      </p:sp>
      <p:sp>
        <p:nvSpPr>
          <p:cNvPr id="76802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3000" b="1" smtClean="0">
                <a:solidFill>
                  <a:srgbClr val="FFFF66"/>
                </a:solidFill>
              </a:rPr>
              <a:t>Godzina zajęć organizowanych w ramach pomocy psychologiczno-pedagogicznej</a:t>
            </a:r>
            <a:r>
              <a:rPr lang="pl-PL" sz="3000" b="1" smtClean="0"/>
              <a:t> (rozwijających uzdolnienia oraz umiejętności uczenia się, dydaktyczno-wyrównawczych, specjalistycznych, związanych z wyborem kierunków kształcenia </a:t>
            </a:r>
            <a:br>
              <a:rPr lang="pl-PL" sz="3000" b="1" smtClean="0"/>
            </a:br>
            <a:r>
              <a:rPr lang="pl-PL" sz="3000" b="1" smtClean="0"/>
              <a:t>i zawodu), </a:t>
            </a:r>
            <a:r>
              <a:rPr lang="pl-PL" sz="3000" b="1" smtClean="0">
                <a:solidFill>
                  <a:srgbClr val="FFFF00"/>
                </a:solidFill>
              </a:rPr>
              <a:t>trwa 45 minut.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3000" b="1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600" b="1" smtClean="0">
                <a:solidFill>
                  <a:srgbClr val="FFFF66"/>
                </a:solidFill>
              </a:rPr>
              <a:t>Dopuszcza się</a:t>
            </a:r>
            <a:r>
              <a:rPr lang="pl-PL" sz="2600" b="1" smtClean="0"/>
              <a:t> prowadzenie tych zajęć </a:t>
            </a:r>
            <a:r>
              <a:rPr lang="pl-PL" sz="2600" b="1" smtClean="0">
                <a:solidFill>
                  <a:srgbClr val="FFFF66"/>
                </a:solidFill>
              </a:rPr>
              <a:t>w czasie dłuższym lub krótszym niż 45 minut,</a:t>
            </a:r>
            <a:r>
              <a:rPr lang="pl-PL" sz="2600" b="1" smtClean="0"/>
              <a:t> z zachowaniem ustalonego dla ucznia łącznego tygodniowego czasu tych zajęć, jeżeli jest to uzasadnione potrzebami ucznia.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l-PL" sz="3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Kwalifikacje nauczycieli</a:t>
            </a:r>
          </a:p>
        </p:txBody>
      </p:sp>
      <p:sp>
        <p:nvSpPr>
          <p:cNvPr id="77826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pl-PL" sz="2800" b="1" smtClean="0">
                <a:solidFill>
                  <a:srgbClr val="FFFF66"/>
                </a:solidFill>
              </a:rPr>
              <a:t>zajęcia: </a:t>
            </a:r>
          </a:p>
          <a:p>
            <a:pPr marL="0" indent="0" eaLnBrk="1" hangingPunct="1">
              <a:buFont typeface="Arial" charset="0"/>
              <a:buNone/>
            </a:pPr>
            <a:r>
              <a:rPr lang="pl-PL" sz="2800" b="1" smtClean="0"/>
              <a:t>	- rozwijające uzdolnienia, </a:t>
            </a:r>
          </a:p>
          <a:p>
            <a:pPr marL="0" indent="0" eaLnBrk="1" hangingPunct="1">
              <a:buFont typeface="Arial" charset="0"/>
              <a:buNone/>
            </a:pPr>
            <a:r>
              <a:rPr lang="pl-PL" sz="2800" b="1" smtClean="0"/>
              <a:t>	- rozwijające umiejętności uczenia się, </a:t>
            </a:r>
          </a:p>
          <a:p>
            <a:pPr marL="0" indent="0" eaLnBrk="1" hangingPunct="1">
              <a:buFont typeface="Arial" charset="0"/>
              <a:buNone/>
            </a:pPr>
            <a:r>
              <a:rPr lang="pl-PL" sz="2800" b="1" smtClean="0"/>
              <a:t>	- dydaktyczno-wyrównawcze, </a:t>
            </a:r>
          </a:p>
          <a:p>
            <a:pPr marL="0" indent="0" eaLnBrk="1" hangingPunct="1">
              <a:buFont typeface="Arial" charset="0"/>
              <a:buNone/>
            </a:pPr>
            <a:r>
              <a:rPr lang="pl-PL" sz="2800" b="1" smtClean="0"/>
              <a:t>	- specjalistyczne,</a:t>
            </a:r>
          </a:p>
          <a:p>
            <a:pPr marL="0" indent="0" eaLnBrk="1" hangingPunct="1">
              <a:buFont typeface="Arial" charset="0"/>
              <a:buNone/>
            </a:pPr>
            <a:r>
              <a:rPr lang="pl-PL" sz="2800" b="1" smtClean="0">
                <a:solidFill>
                  <a:srgbClr val="FFFF00"/>
                </a:solidFill>
              </a:rPr>
              <a:t>prowadzą nauczyciele, wychowawcy grup wychowawczych i specjaliści </a:t>
            </a:r>
            <a:r>
              <a:rPr lang="pl-PL" sz="2800" b="1" u="sng" smtClean="0">
                <a:solidFill>
                  <a:srgbClr val="FFFF00"/>
                </a:solidFill>
              </a:rPr>
              <a:t>posiadający kwalifikacje odpowiednie do rodzaju zajęć</a:t>
            </a:r>
            <a:r>
              <a:rPr lang="pl-PL" sz="2800" b="1" smtClean="0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0825" y="188913"/>
            <a:ext cx="8642350" cy="6192837"/>
          </a:xfrm>
        </p:spPr>
        <p:txBody>
          <a:bodyPr>
            <a:normAutofit/>
          </a:bodyPr>
          <a:lstStyle/>
          <a:p>
            <a:pPr marL="274638" indent="-274638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Zadania nauczycieli, </a:t>
            </a:r>
          </a:p>
          <a:p>
            <a:pPr marL="274638" indent="-274638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wychowawców grup wychowawczych i specjalistów </a:t>
            </a:r>
          </a:p>
          <a:p>
            <a:pPr marL="274638" indent="-274638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 przedszkolu, szkole i placówce:</a:t>
            </a:r>
          </a:p>
          <a:p>
            <a:pPr marL="274638" indent="-274638" eaLnBrk="1" hangingPunct="1">
              <a:lnSpc>
                <a:spcPct val="80000"/>
              </a:lnSpc>
              <a:buFont typeface="Arial" charset="0"/>
              <a:buNone/>
            </a:pPr>
            <a:endParaRPr lang="pl-PL" sz="2000" smtClean="0"/>
          </a:p>
          <a:p>
            <a:pPr marL="274638" indent="-274638" eaLnBrk="1" hangingPunct="1">
              <a:lnSpc>
                <a:spcPct val="80000"/>
              </a:lnSpc>
              <a:buFont typeface="Cambria" pitchFamily="18" charset="0"/>
              <a:buChar char="•"/>
            </a:pPr>
            <a:r>
              <a:rPr lang="pl-PL" sz="2200" b="1" smtClean="0">
                <a:solidFill>
                  <a:srgbClr val="FFFF66"/>
                </a:solidFill>
              </a:rPr>
              <a:t>rozpoznawanie indywidualnych potrzeb</a:t>
            </a:r>
            <a:r>
              <a:rPr lang="pl-PL" sz="2200" b="1" smtClean="0"/>
              <a:t> rozwojowych i edukacyjnych oraz możliwości psychofizycznych uczniów,</a:t>
            </a:r>
          </a:p>
          <a:p>
            <a:pPr marL="274638" indent="-274638" eaLnBrk="1" hangingPunct="1">
              <a:lnSpc>
                <a:spcPct val="80000"/>
              </a:lnSpc>
              <a:buFont typeface="Cambria" pitchFamily="18" charset="0"/>
              <a:buChar char="•"/>
            </a:pPr>
            <a:r>
              <a:rPr lang="pl-PL" sz="2200" b="1" smtClean="0">
                <a:solidFill>
                  <a:srgbClr val="FFFF66"/>
                </a:solidFill>
              </a:rPr>
              <a:t>określanie mocnych stron, predyspozycji, zainteresowań i uzdolnień uczniów,</a:t>
            </a:r>
          </a:p>
          <a:p>
            <a:pPr marL="274638" indent="-274638" eaLnBrk="1" hangingPunct="1">
              <a:lnSpc>
                <a:spcPct val="80000"/>
              </a:lnSpc>
              <a:buFont typeface="Cambria" pitchFamily="18" charset="0"/>
              <a:buChar char="•"/>
            </a:pPr>
            <a:r>
              <a:rPr lang="pl-PL" sz="2200" b="1" smtClean="0">
                <a:solidFill>
                  <a:srgbClr val="FFFF66"/>
                </a:solidFill>
              </a:rPr>
              <a:t>rozpoznawanie przyczyn niepowodzeń edukacyjnych lub trudności</a:t>
            </a:r>
            <a:r>
              <a:rPr lang="pl-PL" sz="2200" b="1" smtClean="0"/>
              <a:t> </a:t>
            </a:r>
            <a:br>
              <a:rPr lang="pl-PL" sz="2200" b="1" smtClean="0"/>
            </a:br>
            <a:r>
              <a:rPr lang="pl-PL" sz="2200" b="1" smtClean="0"/>
              <a:t>w funkcjonowaniu uczniów, w tym barier i ograniczeń utrudniających funkcjonowanie uczniów i ich uczestnictwo w życiu przedszkola, szkoły lub placówki,</a:t>
            </a:r>
          </a:p>
          <a:p>
            <a:pPr marL="274638" indent="-274638" eaLnBrk="1" hangingPunct="1">
              <a:lnSpc>
                <a:spcPct val="80000"/>
              </a:lnSpc>
              <a:buFont typeface="Cambria" pitchFamily="18" charset="0"/>
              <a:buChar char="•"/>
            </a:pPr>
            <a:r>
              <a:rPr lang="pl-PL" sz="2200" b="1" smtClean="0">
                <a:solidFill>
                  <a:srgbClr val="FFFF66"/>
                </a:solidFill>
              </a:rPr>
              <a:t>podejmowanie działań sprzyjających rozwojowi kompetencji oraz potencjału uczniów</a:t>
            </a:r>
            <a:r>
              <a:rPr lang="pl-PL" sz="2200" b="1" smtClean="0"/>
              <a:t> w celu podnoszenia efektywności uczenia się </a:t>
            </a:r>
          </a:p>
          <a:p>
            <a:pPr marL="274638" indent="-274638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200" b="1" smtClean="0"/>
              <a:t>	i poprawy ich funkcjonowania,</a:t>
            </a:r>
          </a:p>
          <a:p>
            <a:pPr marL="274638" indent="-274638" eaLnBrk="1" hangingPunct="1">
              <a:lnSpc>
                <a:spcPct val="80000"/>
              </a:lnSpc>
              <a:buFont typeface="Cambria" pitchFamily="18" charset="0"/>
              <a:buChar char="•"/>
            </a:pPr>
            <a:r>
              <a:rPr lang="pl-PL" sz="2200" b="1" smtClean="0">
                <a:solidFill>
                  <a:srgbClr val="FFFF66"/>
                </a:solidFill>
              </a:rPr>
              <a:t>współpraca z poradnią</a:t>
            </a:r>
            <a:r>
              <a:rPr lang="pl-PL" sz="2200" b="1" smtClean="0"/>
              <a:t> w procesie diagnostycznym                                             i postdiagnostycznym, w szczególności w zakresie m.in. oceny funkcjonowania uczniów, efektów podejmowanych działań, planowania dalszej pracy z uczniem.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5865813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60000"/>
              </a:lnSpc>
              <a:buFont typeface="Arial" charset="0"/>
              <a:buNone/>
            </a:pPr>
            <a:r>
              <a:rPr lang="pl-PL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Nauczyciele, wychowawcy grup wychowawczych </a:t>
            </a:r>
          </a:p>
          <a:p>
            <a:pPr marL="0" indent="0" algn="ctr" eaLnBrk="1" hangingPunct="1">
              <a:lnSpc>
                <a:spcPct val="60000"/>
              </a:lnSpc>
              <a:buFont typeface="Arial" charset="0"/>
              <a:buNone/>
            </a:pPr>
            <a:r>
              <a:rPr lang="pl-PL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oraz specjaliści prowadzą  </a:t>
            </a:r>
            <a:endParaRPr lang="pl-PL" sz="2800" b="1" smtClean="0"/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r>
              <a:rPr lang="pl-PL" sz="2400" b="1" smtClean="0">
                <a:solidFill>
                  <a:srgbClr val="FFFF66"/>
                </a:solidFill>
              </a:rPr>
              <a:t>w przedszkolu</a:t>
            </a:r>
            <a:r>
              <a:rPr lang="pl-PL" sz="2400" b="1" smtClean="0"/>
              <a:t>: </a:t>
            </a:r>
          </a:p>
          <a:p>
            <a:pPr marL="0" indent="0" eaLnBrk="1" hangingPunct="1">
              <a:lnSpc>
                <a:spcPct val="60000"/>
              </a:lnSpc>
              <a:buFont typeface="Cambria" pitchFamily="18" charset="0"/>
              <a:buNone/>
            </a:pPr>
            <a:r>
              <a:rPr lang="pl-PL" sz="2400" b="1" u="sng" smtClean="0"/>
              <a:t>obserwację pedagogiczną</a:t>
            </a:r>
            <a:r>
              <a:rPr lang="pl-PL" sz="2400" b="1" smtClean="0"/>
              <a:t> mającą na celu wczesne rozpoznanie u dziecka dysharmonii rozwojowych i podjęcie wczesnej interwencji, a w przypadku dzieci realizujących obowiązkowe roczne przygotowanie przedszkolne – </a:t>
            </a:r>
            <a:r>
              <a:rPr lang="pl-PL" sz="2400" b="1" u="sng" smtClean="0"/>
              <a:t>obserwację pedagogiczną zakończoną analizą i oceną gotowości dziecka do podjęcia nauki w szkole</a:t>
            </a:r>
            <a:r>
              <a:rPr lang="pl-PL" sz="2400" b="1" smtClean="0"/>
              <a:t> (diagnoza przedszkolna);</a:t>
            </a:r>
          </a:p>
          <a:p>
            <a:pPr marL="0" indent="0" eaLnBrk="1" hangingPunct="1">
              <a:lnSpc>
                <a:spcPct val="60000"/>
              </a:lnSpc>
              <a:buFont typeface="Cambria" pitchFamily="18" charset="0"/>
              <a:buNone/>
            </a:pPr>
            <a:r>
              <a:rPr lang="pl-PL" sz="2400" b="1" smtClean="0">
                <a:solidFill>
                  <a:srgbClr val="FFFF66"/>
                </a:solidFill>
              </a:rPr>
              <a:t>w szkole:</a:t>
            </a:r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r>
              <a:rPr lang="pl-PL" sz="2400" b="1" smtClean="0"/>
              <a:t>a) </a:t>
            </a:r>
            <a:r>
              <a:rPr lang="pl-PL" sz="2400" b="1" smtClean="0">
                <a:solidFill>
                  <a:srgbClr val="FFFF66"/>
                </a:solidFill>
              </a:rPr>
              <a:t>obserwację pedagogiczną w trakcie bieżącej pracy z uczniami</a:t>
            </a:r>
            <a:r>
              <a:rPr lang="pl-PL" sz="2400" b="1" smtClean="0"/>
              <a:t> mającą na celu rozpoznanie u uczniów:</a:t>
            </a:r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r>
              <a:rPr lang="pl-PL" sz="2400" b="1" smtClean="0"/>
              <a:t>– </a:t>
            </a:r>
            <a:r>
              <a:rPr lang="pl-PL" sz="2400" b="1" u="sng" smtClean="0"/>
              <a:t>trudności w uczeniu się</a:t>
            </a:r>
            <a:r>
              <a:rPr lang="pl-PL" sz="2400" b="1" smtClean="0"/>
              <a:t>, w tym w przypadku uczniów klas I–III szkoły podstawowej deficytów kompetencji i zaburzeń sprawności językowych oraz ryzyka wystąpienia specyficznych trudności w uczeniu się, a także potencjału ucznia i jego zainteresowań,</a:t>
            </a:r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r>
              <a:rPr lang="pl-PL" sz="2400" b="1" smtClean="0"/>
              <a:t>– </a:t>
            </a:r>
            <a:r>
              <a:rPr lang="pl-PL" sz="2400" b="1" u="sng" smtClean="0"/>
              <a:t>szczególnych uzdolnień,</a:t>
            </a:r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r>
              <a:rPr lang="pl-PL" sz="2400" b="1" smtClean="0"/>
              <a:t>b) </a:t>
            </a:r>
            <a:r>
              <a:rPr lang="pl-PL" sz="2400" b="1" smtClean="0">
                <a:solidFill>
                  <a:srgbClr val="FFFF66"/>
                </a:solidFill>
              </a:rPr>
              <a:t>wspomaganie uczniów w wyborze kierunku kształcenia </a:t>
            </a:r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r>
              <a:rPr lang="pl-PL" sz="2400" b="1" smtClean="0">
                <a:solidFill>
                  <a:srgbClr val="FFFF66"/>
                </a:solidFill>
              </a:rPr>
              <a:t>i zawodu</a:t>
            </a:r>
            <a:r>
              <a:rPr lang="pl-PL" sz="2400" b="1" smtClean="0"/>
              <a:t> w trakcie bieżącej pracy z uczniami.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b="1" smtClean="0"/>
              <a:t>Dyrektor szkoły/placówki: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300" b="1" smtClean="0">
                <a:solidFill>
                  <a:srgbClr val="FFFF66"/>
                </a:solidFill>
              </a:rPr>
              <a:t>- ustala formy</a:t>
            </a:r>
            <a:r>
              <a:rPr lang="pl-PL" sz="2300" b="1" smtClean="0"/>
              <a:t> udzielania pomocy psychologiczno - pedagogicznej,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300" b="1" smtClean="0">
                <a:solidFill>
                  <a:srgbClr val="FFFF66"/>
                </a:solidFill>
              </a:rPr>
              <a:t>- okres</a:t>
            </a:r>
            <a:r>
              <a:rPr lang="pl-PL" sz="2300" b="1" smtClean="0"/>
              <a:t> ich udzielania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300" b="1" smtClean="0">
                <a:solidFill>
                  <a:srgbClr val="FFFF66"/>
                </a:solidFill>
              </a:rPr>
              <a:t>- wymiar godzin</a:t>
            </a:r>
            <a:r>
              <a:rPr lang="pl-PL" sz="2300" b="1" smtClean="0"/>
              <a:t>, w którym poszczególne formy będą realizowane.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300" b="1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300" b="1" smtClean="0"/>
              <a:t>Nauczyciele, wychowawcy grup wychowawczych i specjaliści udzielający pomocy psychologiczno-pedagogicznej, </a:t>
            </a:r>
            <a:r>
              <a:rPr lang="pl-PL" sz="2300" b="1" smtClean="0">
                <a:solidFill>
                  <a:srgbClr val="FFFF66"/>
                </a:solidFill>
              </a:rPr>
              <a:t>oceniają efektywność udzielonej pomocy i formułują wnioski dotyczące dalszych działań</a:t>
            </a:r>
            <a:r>
              <a:rPr lang="pl-PL" sz="2300" b="1" smtClean="0"/>
              <a:t> mających na celu poprawę funkcjonowania ucznia.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300" b="1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300" b="1" smtClean="0">
                <a:solidFill>
                  <a:srgbClr val="FFFF66"/>
                </a:solidFill>
              </a:rPr>
              <a:t>Jeżeli, mimo udzielanej uczniowi pomocy</a:t>
            </a:r>
            <a:r>
              <a:rPr lang="pl-PL" sz="2300" b="1" smtClean="0"/>
              <a:t> psychologiczno-pedagogicznej w przedszkolu, szkole lub placówce </a:t>
            </a:r>
            <a:r>
              <a:rPr lang="pl-PL" sz="2300" b="1" smtClean="0">
                <a:solidFill>
                  <a:srgbClr val="FFFF66"/>
                </a:solidFill>
              </a:rPr>
              <a:t>nie następuje poprawa jego funkcjonowania</a:t>
            </a:r>
            <a:r>
              <a:rPr lang="pl-PL" sz="2300" b="1" smtClean="0"/>
              <a:t>, </a:t>
            </a:r>
            <a:r>
              <a:rPr lang="pl-PL" sz="2300" b="1" u="sng" smtClean="0"/>
              <a:t>dyrektor</a:t>
            </a:r>
            <a:r>
              <a:rPr lang="pl-PL" sz="2300" b="1" smtClean="0"/>
              <a:t> przedszkola, szkoły lub placówki, </a:t>
            </a:r>
            <a:r>
              <a:rPr lang="pl-PL" sz="2300" b="1" u="sng" smtClean="0"/>
              <a:t>za zgodą rodziców ucznia albo pełnoletniego ucznia</a:t>
            </a:r>
            <a:r>
              <a:rPr lang="pl-PL" sz="2300" b="1" smtClean="0"/>
              <a:t>, </a:t>
            </a:r>
            <a:r>
              <a:rPr lang="pl-PL" sz="2300" b="1" smtClean="0">
                <a:solidFill>
                  <a:srgbClr val="FFFF66"/>
                </a:solidFill>
              </a:rPr>
              <a:t>występuje</a:t>
            </a:r>
            <a:r>
              <a:rPr lang="pl-PL" sz="2300" b="1" smtClean="0"/>
              <a:t> do publicznej poradni z wnioskiem o </a:t>
            </a:r>
            <a:r>
              <a:rPr lang="pl-PL" sz="2300" b="1" smtClean="0">
                <a:solidFill>
                  <a:srgbClr val="FFFF66"/>
                </a:solidFill>
              </a:rPr>
              <a:t>przeprowadzenie diagnozy</a:t>
            </a:r>
            <a:r>
              <a:rPr lang="pl-PL" sz="2300" b="1" smtClean="0"/>
              <a:t> i wskazanie sposobu rozwiązania problemu ucznia.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3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Pomoc psychologiczno-pedagogiczna</a:t>
            </a:r>
            <a:r>
              <a:rPr lang="pl-PL" sz="3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l-PL" sz="36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pl-PL" sz="360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32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dla ucznia posiadającego orzeczenie </a:t>
            </a:r>
            <a:br>
              <a:rPr lang="pl-PL" sz="32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32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potrzebie kształcenia specjalnego</a:t>
            </a:r>
            <a:r>
              <a:rPr lang="pl-PL" sz="3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81922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pl-PL" sz="3000" smtClean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pl-PL" sz="2800" b="1" smtClean="0">
                <a:solidFill>
                  <a:srgbClr val="FFFF66"/>
                </a:solidFill>
              </a:rPr>
              <a:t>Planowanie i koordynowanie</a:t>
            </a:r>
            <a:r>
              <a:rPr lang="pl-PL" sz="2800" b="1" smtClean="0"/>
              <a:t> pomocy psychologiczno-pedagogicznej w przedszkolu, szkole i placówce, 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pl-PL" sz="2800" b="1" smtClean="0"/>
              <a:t>w tym:</a:t>
            </a:r>
          </a:p>
          <a:p>
            <a:pPr marL="0" indent="0" eaLnBrk="1" hangingPunct="1">
              <a:lnSpc>
                <a:spcPct val="90000"/>
              </a:lnSpc>
              <a:buFontTx/>
              <a:buChar char="-"/>
            </a:pPr>
            <a:r>
              <a:rPr lang="pl-PL" sz="2800" b="1" smtClean="0"/>
              <a:t> ustalenie form tej pomocy, </a:t>
            </a:r>
          </a:p>
          <a:p>
            <a:pPr marL="0" indent="0" eaLnBrk="1" hangingPunct="1">
              <a:lnSpc>
                <a:spcPct val="90000"/>
              </a:lnSpc>
              <a:buFontTx/>
              <a:buChar char="-"/>
            </a:pPr>
            <a:r>
              <a:rPr lang="pl-PL" sz="2800" b="1" smtClean="0"/>
              <a:t> okresu ich udzielania, </a:t>
            </a:r>
          </a:p>
          <a:p>
            <a:pPr marL="0" indent="0" eaLnBrk="1" hangingPunct="1">
              <a:lnSpc>
                <a:spcPct val="90000"/>
              </a:lnSpc>
              <a:buFontTx/>
              <a:buChar char="-"/>
            </a:pPr>
            <a:r>
              <a:rPr lang="pl-PL" sz="2800" b="1" smtClean="0"/>
              <a:t> wymiaru godzin, w którym poszczególne formy będą realizowane – 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pl-PL" sz="2800" b="1" smtClean="0">
                <a:solidFill>
                  <a:srgbClr val="FFFF00"/>
                </a:solidFill>
              </a:rPr>
              <a:t>jest zadaniem zespołu opracowującego indywidualny program edukacyjno-terapeutyczny dla tego ucznia.</a:t>
            </a:r>
            <a:r>
              <a:rPr lang="pl-PL" sz="3000" smtClean="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pl-PL" sz="2700" b="1" smtClean="0">
                <a:solidFill>
                  <a:srgbClr val="FFFF00"/>
                </a:solidFill>
              </a:rPr>
              <a:t>O potrzebie objęcia ucznia pomocą </a:t>
            </a:r>
            <a:r>
              <a:rPr lang="pl-PL" sz="2700" b="1" smtClean="0"/>
              <a:t>psychologiczno-pedagogiczną </a:t>
            </a:r>
            <a:r>
              <a:rPr lang="pl-PL" sz="2700" b="1" smtClean="0">
                <a:solidFill>
                  <a:srgbClr val="FFFF66"/>
                </a:solidFill>
              </a:rPr>
              <a:t>informuje się rodziców ucznia albo pełnoletniego ucznia.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pl-PL" sz="2700" b="1" smtClean="0">
              <a:solidFill>
                <a:srgbClr val="FFFF66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pl-PL" sz="2700" b="1" smtClean="0">
                <a:solidFill>
                  <a:srgbClr val="FFFF66"/>
                </a:solidFill>
              </a:rPr>
              <a:t>O ustalonych dla ucznia formach</a:t>
            </a:r>
            <a:r>
              <a:rPr lang="pl-PL" sz="2700" b="1" smtClean="0"/>
              <a:t>, </a:t>
            </a:r>
            <a:r>
              <a:rPr lang="pl-PL" sz="2700" b="1" smtClean="0">
                <a:solidFill>
                  <a:srgbClr val="FFFF66"/>
                </a:solidFill>
              </a:rPr>
              <a:t>okresie udzielania pomocy</a:t>
            </a:r>
            <a:r>
              <a:rPr lang="pl-PL" sz="2700" b="1" smtClean="0"/>
              <a:t> psychologiczno-pedagogicznej oraz </a:t>
            </a:r>
            <a:r>
              <a:rPr lang="pl-PL" sz="2700" b="1" smtClean="0">
                <a:solidFill>
                  <a:srgbClr val="FFFF66"/>
                </a:solidFill>
              </a:rPr>
              <a:t>wymiarze godzin</a:t>
            </a:r>
            <a:r>
              <a:rPr lang="pl-PL" sz="2700" b="1" smtClean="0"/>
              <a:t>, w którym poszczególne formy pomocy będą realizowane, </a:t>
            </a:r>
            <a:r>
              <a:rPr lang="pl-PL" sz="2700" b="1" smtClean="0">
                <a:solidFill>
                  <a:srgbClr val="FFFF66"/>
                </a:solidFill>
              </a:rPr>
              <a:t>dyrektor</a:t>
            </a:r>
            <a:r>
              <a:rPr lang="pl-PL" sz="2700" b="1" smtClean="0"/>
              <a:t> przedszkola, szkoły lub placówki, </a:t>
            </a:r>
            <a:r>
              <a:rPr lang="pl-PL" sz="2700" b="1" smtClean="0">
                <a:solidFill>
                  <a:srgbClr val="FFFF66"/>
                </a:solidFill>
              </a:rPr>
              <a:t>niezwłocznie informuje pisemnie</a:t>
            </a:r>
            <a:r>
              <a:rPr lang="pl-PL" sz="2700" b="1" smtClean="0"/>
              <a:t>, w sposób przyjęty </a:t>
            </a:r>
            <a:br>
              <a:rPr lang="pl-PL" sz="2700" b="1" smtClean="0"/>
            </a:br>
            <a:r>
              <a:rPr lang="pl-PL" sz="2700" b="1" smtClean="0"/>
              <a:t>w danym przedszkolu, szkole lub placówce, rodziców ucznia albo pełnoletniego ucznia.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pl-PL" sz="27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l-PL" sz="32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Kształcenie specjalne</a:t>
            </a:r>
          </a:p>
        </p:txBody>
      </p:sp>
      <p:sp>
        <p:nvSpPr>
          <p:cNvPr id="24578" name="Symbol zastępczy zawartości 2"/>
          <p:cNvSpPr>
            <a:spLocks noGrp="1"/>
          </p:cNvSpPr>
          <p:nvPr>
            <p:ph idx="1"/>
          </p:nvPr>
        </p:nvSpPr>
        <p:spPr>
          <a:xfrm>
            <a:off x="250825" y="1196975"/>
            <a:ext cx="8569325" cy="5207000"/>
          </a:xfrm>
        </p:spPr>
        <p:txBody>
          <a:bodyPr/>
          <a:lstStyle/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smtClean="0"/>
              <a:t>realizowane jest w: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400" b="1" smtClean="0">
                <a:solidFill>
                  <a:srgbClr val="FFFF66"/>
                </a:solidFill>
              </a:rPr>
              <a:t>przedszkolach</a:t>
            </a:r>
            <a:r>
              <a:rPr lang="pl-PL" sz="2400" smtClean="0"/>
              <a:t> (ogólnodostępnych, ogólnodostępnych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400" smtClean="0"/>
              <a:t>z oddziałami integracyjnymi, integracyjnych, ogólnodostępnych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400" smtClean="0"/>
              <a:t>z oddziałami specjalnymi, specjalnych),  </a:t>
            </a:r>
            <a:r>
              <a:rPr lang="pl-PL" sz="2400" b="1" smtClean="0">
                <a:solidFill>
                  <a:srgbClr val="FFFF66"/>
                </a:solidFill>
              </a:rPr>
              <a:t>oddziałach przedszkolnych</a:t>
            </a:r>
            <a:r>
              <a:rPr lang="pl-PL" sz="2400" smtClean="0"/>
              <a:t> w szkołach podstawowych, </a:t>
            </a:r>
            <a:r>
              <a:rPr lang="pl-PL" sz="2400" b="1" smtClean="0">
                <a:solidFill>
                  <a:srgbClr val="FFFF66"/>
                </a:solidFill>
              </a:rPr>
              <a:t>innych formach wychowania przedszkolnego,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400" b="1" smtClean="0">
                <a:solidFill>
                  <a:srgbClr val="FFFF66"/>
                </a:solidFill>
              </a:rPr>
              <a:t>szkołach </a:t>
            </a:r>
            <a:r>
              <a:rPr lang="pl-PL" sz="2400" smtClean="0"/>
              <a:t>(ogólnodostępnych, ogólnodostępnych z oddziałami integracyjnymi, integracyjnych, ogólnodostępnych z oddziałami specjalnymi, specjalnych, w tym w przysposabiających </a:t>
            </a:r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smtClean="0"/>
              <a:t>	do pracy),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400" b="1" smtClean="0">
                <a:solidFill>
                  <a:srgbClr val="FFFF66"/>
                </a:solidFill>
              </a:rPr>
              <a:t>młodzieżowych ośrodkach wychowawczych,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400" b="1" smtClean="0">
                <a:solidFill>
                  <a:srgbClr val="FFFF66"/>
                </a:solidFill>
              </a:rPr>
              <a:t>młodzieżowych ośrodkach socjoterapii,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400" b="1" smtClean="0">
                <a:solidFill>
                  <a:srgbClr val="FFFF66"/>
                </a:solidFill>
              </a:rPr>
              <a:t>specjalnych ośrodkach szkolno – wychowawczych,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400" b="1" smtClean="0">
                <a:solidFill>
                  <a:srgbClr val="FFFF66"/>
                </a:solidFill>
              </a:rPr>
              <a:t>specjalnych ośrodkach wychowawczych,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400" b="1" smtClean="0">
                <a:solidFill>
                  <a:srgbClr val="FFFF66"/>
                </a:solidFill>
              </a:rPr>
              <a:t>ośrodkach rewalidacyjno – wychowawczych.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marL="274638" indent="-274638" algn="ctr" eaLnBrk="1" hangingPunct="1">
              <a:buFont typeface="Arial" charset="0"/>
              <a:buNone/>
            </a:pPr>
            <a:r>
              <a:rPr lang="pl-PL" sz="2800" b="1" smtClean="0"/>
              <a:t>Rozporządzenie w sprawie </a:t>
            </a:r>
          </a:p>
          <a:p>
            <a:pPr marL="274638" indent="-274638" algn="ctr" eaLnBrk="1" hangingPunct="1">
              <a:buFont typeface="Arial" charset="0"/>
              <a:buNone/>
            </a:pPr>
            <a:r>
              <a:rPr lang="pl-PL" sz="2800" b="1" smtClean="0"/>
              <a:t>zasad organizacji i udzielania </a:t>
            </a:r>
          </a:p>
          <a:p>
            <a:pPr marL="274638" indent="-274638" algn="ctr" eaLnBrk="1" hangingPunct="1">
              <a:buFont typeface="Arial" charset="0"/>
              <a:buNone/>
            </a:pPr>
            <a:r>
              <a:rPr lang="pl-PL" sz="2800" b="1" smtClean="0">
                <a:solidFill>
                  <a:srgbClr val="FFFF66"/>
                </a:solidFill>
              </a:rPr>
              <a:t>pomocy psychologiczno – pedagogicznej</a:t>
            </a:r>
            <a:r>
              <a:rPr lang="pl-PL" sz="2800" b="1" smtClean="0"/>
              <a:t> </a:t>
            </a:r>
          </a:p>
          <a:p>
            <a:pPr marL="274638" indent="-274638" algn="ctr" eaLnBrk="1" hangingPunct="1">
              <a:buFont typeface="Arial" charset="0"/>
              <a:buNone/>
            </a:pPr>
            <a:r>
              <a:rPr lang="pl-PL" sz="2800" b="1" smtClean="0"/>
              <a:t>w publicznych przedszkolach, szkołach </a:t>
            </a:r>
          </a:p>
          <a:p>
            <a:pPr marL="274638" indent="-274638" algn="ctr" eaLnBrk="1" hangingPunct="1">
              <a:buFont typeface="Arial" charset="0"/>
              <a:buNone/>
            </a:pPr>
            <a:r>
              <a:rPr lang="pl-PL" sz="2800" b="1" smtClean="0"/>
              <a:t>i placówkach </a:t>
            </a:r>
          </a:p>
          <a:p>
            <a:pPr marL="274638" indent="-274638" eaLnBrk="1" hangingPunct="1">
              <a:buFont typeface="Arial" charset="0"/>
              <a:buNone/>
            </a:pPr>
            <a:r>
              <a:rPr lang="pl-PL" sz="2600" b="1" smtClean="0"/>
              <a:t>określa zadania:</a:t>
            </a:r>
          </a:p>
          <a:p>
            <a:pPr marL="274638" indent="-274638" eaLnBrk="1" hangingPunct="1"/>
            <a:r>
              <a:rPr lang="pl-PL" sz="2600" b="1" smtClean="0">
                <a:solidFill>
                  <a:srgbClr val="FFFF66"/>
                </a:solidFill>
              </a:rPr>
              <a:t>pedagoga i psychologa, </a:t>
            </a:r>
          </a:p>
          <a:p>
            <a:pPr marL="274638" indent="-274638" eaLnBrk="1" hangingPunct="1"/>
            <a:r>
              <a:rPr lang="pl-PL" sz="2600" b="1" smtClean="0">
                <a:solidFill>
                  <a:srgbClr val="FFFF66"/>
                </a:solidFill>
              </a:rPr>
              <a:t>logopedy,  </a:t>
            </a:r>
          </a:p>
          <a:p>
            <a:pPr marL="274638" indent="-274638" eaLnBrk="1" hangingPunct="1"/>
            <a:r>
              <a:rPr lang="pl-PL" sz="2600" b="1" smtClean="0">
                <a:solidFill>
                  <a:srgbClr val="FFFF66"/>
                </a:solidFill>
              </a:rPr>
              <a:t>doradcy zawodowego,  </a:t>
            </a:r>
          </a:p>
          <a:p>
            <a:pPr marL="274638" indent="-274638" eaLnBrk="1" hangingPunct="1"/>
            <a:r>
              <a:rPr lang="pl-PL" sz="2600" b="1" smtClean="0">
                <a:solidFill>
                  <a:srgbClr val="FFFF66"/>
                </a:solidFill>
              </a:rPr>
              <a:t>terapeuty pedagogicznego.</a:t>
            </a:r>
            <a:r>
              <a:rPr lang="pl-PL" sz="26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pl-PL" sz="3000" b="1" smtClean="0">
              <a:solidFill>
                <a:srgbClr val="FFFF00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pl-PL" sz="3000" b="1" smtClean="0">
                <a:solidFill>
                  <a:srgbClr val="FFFF00"/>
                </a:solidFill>
              </a:rPr>
              <a:t>Wsparcie merytoryczne dla nauczycieli, wychowawców grup wychowawczych </a:t>
            </a:r>
            <a:br>
              <a:rPr lang="pl-PL" sz="3000" b="1" smtClean="0">
                <a:solidFill>
                  <a:srgbClr val="FFFF00"/>
                </a:solidFill>
              </a:rPr>
            </a:br>
            <a:r>
              <a:rPr lang="pl-PL" sz="3000" b="1" smtClean="0">
                <a:solidFill>
                  <a:srgbClr val="FFFF00"/>
                </a:solidFill>
              </a:rPr>
              <a:t>i specjalistów </a:t>
            </a:r>
          </a:p>
          <a:p>
            <a:pPr marL="0" indent="0" eaLnBrk="1" hangingPunct="1">
              <a:buFont typeface="Arial" charset="0"/>
              <a:buNone/>
            </a:pPr>
            <a:endParaRPr lang="pl-PL" sz="3000" b="1" smtClean="0"/>
          </a:p>
          <a:p>
            <a:pPr marL="0" indent="0" eaLnBrk="1" hangingPunct="1">
              <a:buFont typeface="Arial" charset="0"/>
              <a:buNone/>
            </a:pPr>
            <a:r>
              <a:rPr lang="pl-PL" sz="3000" b="1" smtClean="0"/>
              <a:t>udzielających pomocy psychologiczno – pedagogicznej w przedszkolu, szkole i placówce, </a:t>
            </a:r>
            <a:r>
              <a:rPr lang="pl-PL" sz="3000" b="1" smtClean="0">
                <a:solidFill>
                  <a:srgbClr val="FFFF66"/>
                </a:solidFill>
              </a:rPr>
              <a:t>na wniosek dyrektora</a:t>
            </a:r>
            <a:r>
              <a:rPr lang="pl-PL" sz="3000" b="1" smtClean="0"/>
              <a:t> przedszkola, szkoły </a:t>
            </a:r>
          </a:p>
          <a:p>
            <a:pPr marL="0" indent="0" eaLnBrk="1" hangingPunct="1">
              <a:buFont typeface="Arial" charset="0"/>
              <a:buNone/>
            </a:pPr>
            <a:r>
              <a:rPr lang="pl-PL" sz="3000" b="1" smtClean="0"/>
              <a:t>i placówki,  </a:t>
            </a:r>
            <a:r>
              <a:rPr lang="pl-PL" sz="3000" b="1" smtClean="0">
                <a:solidFill>
                  <a:srgbClr val="FFFF00"/>
                </a:solidFill>
              </a:rPr>
              <a:t>zapewniają poradnie oraz placówki doskonalenia nauczycieli.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marL="6350" indent="-635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pl-PL" b="1" smtClean="0"/>
              <a:t>Nauczyciele, </a:t>
            </a:r>
          </a:p>
          <a:p>
            <a:pPr marL="6350" indent="-635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pl-PL" b="1" smtClean="0"/>
              <a:t>wychowawcy grup wychowawczych </a:t>
            </a:r>
          </a:p>
          <a:p>
            <a:pPr marL="6350" indent="-635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pl-PL" b="1" smtClean="0"/>
              <a:t>oraz specjaliści </a:t>
            </a:r>
          </a:p>
          <a:p>
            <a:pPr marL="6350" indent="-635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pl-PL" sz="2800" b="1" smtClean="0"/>
              <a:t>udzielający pomocy psychologiczno-pedagogicznej </a:t>
            </a:r>
          </a:p>
          <a:p>
            <a:pPr marL="6350" indent="-6350" algn="ctr" eaLnBrk="1" hangingPunct="1">
              <a:lnSpc>
                <a:spcPct val="90000"/>
              </a:lnSpc>
              <a:buFont typeface="Arial" charset="0"/>
              <a:buNone/>
            </a:pPr>
            <a:endParaRPr lang="pl-PL" sz="2800" b="1" smtClean="0"/>
          </a:p>
          <a:p>
            <a:pPr marL="6350" indent="-635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pl-PL" b="1" smtClean="0">
                <a:solidFill>
                  <a:srgbClr val="FFFF00"/>
                </a:solidFill>
              </a:rPr>
              <a:t>prowadzą dokumentację </a:t>
            </a:r>
          </a:p>
          <a:p>
            <a:pPr marL="6350" indent="-635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pl-PL" sz="3000" b="1" smtClean="0">
                <a:solidFill>
                  <a:srgbClr val="FFFF00"/>
                </a:solidFill>
              </a:rPr>
              <a:t> </a:t>
            </a:r>
          </a:p>
          <a:p>
            <a:pPr marL="6350" indent="-6350" eaLnBrk="1" hangingPunct="1">
              <a:lnSpc>
                <a:spcPct val="90000"/>
              </a:lnSpc>
              <a:buFont typeface="Arial" charset="0"/>
              <a:buNone/>
            </a:pPr>
            <a:r>
              <a:rPr lang="pl-PL" sz="2400" b="1" u="sng" smtClean="0"/>
              <a:t>zgodnie z rozporządzeniem</a:t>
            </a:r>
            <a:r>
              <a:rPr lang="pl-PL" sz="2400" b="1" smtClean="0"/>
              <a:t> Ministra Edukacji Narodowej z dnia 25 sierpnia 2017r. w sprawie sposobu prowadzenia przez publiczne przedszkola, szkoły i placówki dokumentacji przebiegu nauczania, działalności wychowawczej i opiekuńczej oraz rodzajów tej dokumentacji </a:t>
            </a:r>
            <a:r>
              <a:rPr lang="pl-PL" sz="2400" b="1" smtClean="0">
                <a:solidFill>
                  <a:srgbClr val="00FF00"/>
                </a:solidFill>
              </a:rPr>
              <a:t>(Dz.U. z 2017r. poz. 1646)</a:t>
            </a:r>
          </a:p>
          <a:p>
            <a:pPr marL="6350" indent="-6350">
              <a:lnSpc>
                <a:spcPct val="90000"/>
              </a:lnSpc>
            </a:pPr>
            <a:endParaRPr lang="pl-PL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Wczesne wspomaganie rozwoju dziecka</a:t>
            </a:r>
          </a:p>
        </p:txBody>
      </p:sp>
      <p:sp>
        <p:nvSpPr>
          <p:cNvPr id="87042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638" indent="-274638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smtClean="0">
                <a:solidFill>
                  <a:srgbClr val="00FF00"/>
                </a:solidFill>
              </a:rPr>
              <a:t>Rozporządzenie Ministra Edukacji Narodowej z dnia 24 sierpnia 2017r. </a:t>
            </a:r>
          </a:p>
          <a:p>
            <a:pPr marL="274638" indent="-274638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smtClean="0">
                <a:solidFill>
                  <a:srgbClr val="00FF00"/>
                </a:solidFill>
              </a:rPr>
              <a:t>w sprawie organizowania wczesnego wspomagania rozwoju dzieci</a:t>
            </a:r>
            <a:r>
              <a:rPr lang="pl-PL" sz="2000" smtClean="0"/>
              <a:t> </a:t>
            </a:r>
            <a:br>
              <a:rPr lang="pl-PL" sz="2000" smtClean="0"/>
            </a:br>
            <a:r>
              <a:rPr lang="pl-PL" sz="2000" smtClean="0">
                <a:solidFill>
                  <a:srgbClr val="00FF00"/>
                </a:solidFill>
              </a:rPr>
              <a:t>(Dz.U. z 2017r. poz. 1635)</a:t>
            </a:r>
          </a:p>
          <a:p>
            <a:pPr marL="274638" indent="-274638" eaLnBrk="1" hangingPunct="1">
              <a:lnSpc>
                <a:spcPct val="80000"/>
              </a:lnSpc>
              <a:buFont typeface="Arial" charset="0"/>
              <a:buNone/>
            </a:pPr>
            <a:endParaRPr lang="pl-PL" sz="2000" smtClean="0">
              <a:solidFill>
                <a:srgbClr val="00FF00"/>
              </a:solidFill>
            </a:endParaRPr>
          </a:p>
          <a:p>
            <a:pPr marL="274638" indent="-274638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/>
              <a:t>określa: </a:t>
            </a:r>
          </a:p>
          <a:p>
            <a:pPr marL="274638" indent="-274638" eaLnBrk="1" hangingPunct="1">
              <a:lnSpc>
                <a:spcPct val="80000"/>
              </a:lnSpc>
            </a:pPr>
            <a:r>
              <a:rPr lang="pl-PL" sz="2500" b="1" smtClean="0">
                <a:solidFill>
                  <a:srgbClr val="FFFF66"/>
                </a:solidFill>
              </a:rPr>
              <a:t>warunki organizowania wczesnego wspomagania rozwoju dzieci,</a:t>
            </a:r>
            <a:r>
              <a:rPr lang="pl-PL" sz="2500" b="1" smtClean="0"/>
              <a:t> które ma celu pobudzanie psychoruchowego </a:t>
            </a:r>
            <a:br>
              <a:rPr lang="pl-PL" sz="2500" b="1" smtClean="0"/>
            </a:br>
            <a:r>
              <a:rPr lang="pl-PL" sz="2500" b="1" smtClean="0"/>
              <a:t>i społecznego rozwoju dziecka od chwili wykrycia niepełnosprawności do podjęcia nauki w szkole, </a:t>
            </a:r>
          </a:p>
          <a:p>
            <a:pPr marL="274638" indent="-274638" eaLnBrk="1" hangingPunct="1">
              <a:lnSpc>
                <a:spcPct val="80000"/>
              </a:lnSpc>
            </a:pPr>
            <a:r>
              <a:rPr lang="pl-PL" sz="2500" b="1" smtClean="0">
                <a:solidFill>
                  <a:srgbClr val="FFFF66"/>
                </a:solidFill>
              </a:rPr>
              <a:t>kwalifikacje</a:t>
            </a:r>
            <a:r>
              <a:rPr lang="pl-PL" sz="2500" b="1" smtClean="0"/>
              <a:t> wymagane od osób prowadzących wczesne wspomaganie, </a:t>
            </a:r>
          </a:p>
          <a:p>
            <a:pPr marL="274638" indent="-274638" eaLnBrk="1" hangingPunct="1">
              <a:lnSpc>
                <a:spcPct val="80000"/>
              </a:lnSpc>
            </a:pPr>
            <a:r>
              <a:rPr lang="pl-PL" sz="2500" b="1" smtClean="0">
                <a:solidFill>
                  <a:srgbClr val="FFFF66"/>
                </a:solidFill>
              </a:rPr>
              <a:t>formy współpracy</a:t>
            </a:r>
            <a:r>
              <a:rPr lang="pl-PL" sz="2500" b="1" smtClean="0"/>
              <a:t> z rodziną dziecka.</a:t>
            </a:r>
          </a:p>
          <a:p>
            <a:pPr marL="274638" indent="-274638" eaLnBrk="1" hangingPunct="1">
              <a:lnSpc>
                <a:spcPct val="80000"/>
              </a:lnSpc>
              <a:buFont typeface="Arial" charset="0"/>
              <a:buNone/>
            </a:pPr>
            <a:endParaRPr lang="pl-PL" sz="2500" b="1" smtClean="0"/>
          </a:p>
        </p:txBody>
      </p:sp>
      <p:cxnSp>
        <p:nvCxnSpPr>
          <p:cNvPr id="5" name="Łącznik prostoliniowy 3"/>
          <p:cNvCxnSpPr/>
          <p:nvPr/>
        </p:nvCxnSpPr>
        <p:spPr>
          <a:xfrm>
            <a:off x="261938" y="1484313"/>
            <a:ext cx="8424862" cy="0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" name="Łącznik prostoliniowy 4"/>
          <p:cNvCxnSpPr/>
          <p:nvPr/>
        </p:nvCxnSpPr>
        <p:spPr>
          <a:xfrm>
            <a:off x="261938" y="2420938"/>
            <a:ext cx="8424862" cy="0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marL="274638" indent="-274638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3300" b="1" smtClean="0"/>
              <a:t>Wczesne wspomaganie rozwoju dzieci </a:t>
            </a:r>
          </a:p>
          <a:p>
            <a:pPr marL="274638" indent="-274638" algn="ctr" eaLnBrk="1" hangingPunct="1">
              <a:lnSpc>
                <a:spcPct val="80000"/>
              </a:lnSpc>
              <a:buFont typeface="Arial" charset="0"/>
              <a:buNone/>
            </a:pPr>
            <a:endParaRPr lang="pl-PL" sz="3300" b="1" smtClean="0"/>
          </a:p>
          <a:p>
            <a:pPr marL="274638" indent="-274638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800" b="1" smtClean="0">
                <a:solidFill>
                  <a:srgbClr val="FFFF66"/>
                </a:solidFill>
              </a:rPr>
              <a:t>mogą prowadzić publiczne  i niepubliczne:</a:t>
            </a:r>
          </a:p>
          <a:p>
            <a:pPr marL="274638" indent="-274638" eaLnBrk="1" hangingPunct="1">
              <a:lnSpc>
                <a:spcPct val="80000"/>
              </a:lnSpc>
            </a:pPr>
            <a:r>
              <a:rPr lang="pl-PL" sz="2800" b="1" smtClean="0"/>
              <a:t>przedszkola, w tym specjalne oraz inne formy wychowania przedszkolnego,  </a:t>
            </a:r>
          </a:p>
          <a:p>
            <a:pPr marL="274638" indent="-274638" eaLnBrk="1" hangingPunct="1">
              <a:lnSpc>
                <a:spcPct val="80000"/>
              </a:lnSpc>
            </a:pPr>
            <a:r>
              <a:rPr lang="pl-PL" sz="2800" b="1" smtClean="0"/>
              <a:t>szkoły podstawowe, w tym specjalne,</a:t>
            </a:r>
          </a:p>
          <a:p>
            <a:pPr marL="274638" indent="-274638" eaLnBrk="1" hangingPunct="1">
              <a:lnSpc>
                <a:spcPct val="80000"/>
              </a:lnSpc>
            </a:pPr>
            <a:r>
              <a:rPr lang="pl-PL" sz="2800" b="1" smtClean="0"/>
              <a:t>specjalne ośrodki szkolno – wychowawcze, </a:t>
            </a:r>
          </a:p>
          <a:p>
            <a:pPr marL="274638" indent="-274638" eaLnBrk="1" hangingPunct="1">
              <a:lnSpc>
                <a:spcPct val="80000"/>
              </a:lnSpc>
            </a:pPr>
            <a:r>
              <a:rPr lang="pl-PL" sz="2800" b="1" smtClean="0"/>
              <a:t>specjalne ośrodki wychowawcze, </a:t>
            </a:r>
          </a:p>
          <a:p>
            <a:pPr marL="274638" indent="-274638" eaLnBrk="1" hangingPunct="1">
              <a:lnSpc>
                <a:spcPct val="80000"/>
              </a:lnSpc>
            </a:pPr>
            <a:r>
              <a:rPr lang="pl-PL" sz="2800" b="1" smtClean="0"/>
              <a:t>środki rewalidacyjno – wychowawcze, </a:t>
            </a:r>
          </a:p>
          <a:p>
            <a:pPr marL="274638" indent="-274638" eaLnBrk="1" hangingPunct="1">
              <a:lnSpc>
                <a:spcPct val="80000"/>
              </a:lnSpc>
            </a:pPr>
            <a:r>
              <a:rPr lang="pl-PL" sz="2800" b="1" smtClean="0"/>
              <a:t>poradnie psychologiczno – pedagogiczne, w tym specjalistyczne.</a:t>
            </a:r>
            <a:r>
              <a:rPr lang="pl-PL" sz="2700" smtClean="0"/>
              <a:t> </a:t>
            </a:r>
          </a:p>
          <a:p>
            <a:pPr marL="274638" indent="-274638" eaLnBrk="1" hangingPunct="1">
              <a:lnSpc>
                <a:spcPct val="80000"/>
              </a:lnSpc>
              <a:buFont typeface="Arial" charset="0"/>
              <a:buNone/>
            </a:pPr>
            <a:endParaRPr lang="pl-PL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sz="3200" b="1" smtClean="0">
                <a:effectLst/>
              </a:rPr>
              <a:t>Zespoły wczesnego wspomagania</a:t>
            </a:r>
          </a:p>
        </p:txBody>
      </p:sp>
      <p:sp>
        <p:nvSpPr>
          <p:cNvPr id="89090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875"/>
            <a:ext cx="8435975" cy="4713288"/>
          </a:xfrm>
        </p:spPr>
        <p:txBody>
          <a:bodyPr/>
          <a:lstStyle/>
          <a:p>
            <a:pPr marL="11113" indent="-1111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800" b="1" smtClean="0">
                <a:solidFill>
                  <a:srgbClr val="FFFF66"/>
                </a:solidFill>
              </a:rPr>
              <a:t>powołuje dyrektor</a:t>
            </a:r>
            <a:r>
              <a:rPr lang="pl-PL" sz="2800" b="1" smtClean="0"/>
              <a:t> szkoły/przedszkola/placówki lub osoba kierująca inną formą wychowania przedszkolnego jeżeli:</a:t>
            </a:r>
          </a:p>
          <a:p>
            <a:pPr marL="11113" indent="-1111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800" b="1" smtClean="0">
                <a:solidFill>
                  <a:srgbClr val="FFFF66"/>
                </a:solidFill>
              </a:rPr>
              <a:t>-  zatrudnia kadrę posiadającą kwalifikacje</a:t>
            </a:r>
            <a:r>
              <a:rPr lang="pl-PL" sz="2800" b="1" smtClean="0"/>
              <a:t> </a:t>
            </a:r>
          </a:p>
          <a:p>
            <a:pPr marL="11113" indent="-1111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800" b="1" smtClean="0"/>
              <a:t>	do prowadzenia zajęć w ramach wczesnego wspomagania, </a:t>
            </a:r>
          </a:p>
          <a:p>
            <a:pPr marL="11113" indent="-1111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800" b="1" smtClean="0">
                <a:solidFill>
                  <a:srgbClr val="FFFF66"/>
                </a:solidFill>
              </a:rPr>
              <a:t>-  dysponuje pomieszczeniami do prowadzenia zajęć</a:t>
            </a:r>
            <a:r>
              <a:rPr lang="pl-PL" sz="2800" b="1" smtClean="0"/>
              <a:t> </a:t>
            </a:r>
            <a:br>
              <a:rPr lang="pl-PL" sz="2800" b="1" smtClean="0"/>
            </a:br>
            <a:r>
              <a:rPr lang="pl-PL" sz="2800" b="1" smtClean="0"/>
              <a:t>w ramach wczesnego wspomagania indywidualnie </a:t>
            </a:r>
            <a:br>
              <a:rPr lang="pl-PL" sz="2800" b="1" smtClean="0"/>
            </a:br>
            <a:r>
              <a:rPr lang="pl-PL" sz="2800" b="1" smtClean="0"/>
              <a:t>i w grupie, </a:t>
            </a:r>
            <a:r>
              <a:rPr lang="pl-PL" sz="2800" b="1" smtClean="0">
                <a:solidFill>
                  <a:srgbClr val="FFFF66"/>
                </a:solidFill>
              </a:rPr>
              <a:t>wyposażonymi w sprzęt specjalistyczny </a:t>
            </a:r>
            <a:br>
              <a:rPr lang="pl-PL" sz="2800" b="1" smtClean="0">
                <a:solidFill>
                  <a:srgbClr val="FFFF66"/>
                </a:solidFill>
              </a:rPr>
            </a:br>
            <a:r>
              <a:rPr lang="pl-PL" sz="2800" b="1" smtClean="0">
                <a:solidFill>
                  <a:srgbClr val="FFFF66"/>
                </a:solidFill>
              </a:rPr>
              <a:t>i środki dydaktyczne</a:t>
            </a:r>
            <a:r>
              <a:rPr lang="pl-PL" sz="2800" b="1" smtClean="0"/>
              <a:t>, odpowiednie do potrzeb rozwojowych i edukacyjnych oraz możliwości psychofizycznych dzieci.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5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sz="3200" b="1" smtClean="0">
                <a:effectLst/>
              </a:rPr>
              <a:t>W skład zespołu wczesnego wspomagania</a:t>
            </a:r>
          </a:p>
        </p:txBody>
      </p:sp>
      <p:sp>
        <p:nvSpPr>
          <p:cNvPr id="90114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600" b="1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/>
              <a:t>wchodzą osoby </a:t>
            </a:r>
            <a:r>
              <a:rPr lang="pl-PL" sz="2500" b="1" smtClean="0">
                <a:solidFill>
                  <a:srgbClr val="FFFF00"/>
                </a:solidFill>
              </a:rPr>
              <a:t>posiadające przygotowanie do pracy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>
                <a:solidFill>
                  <a:srgbClr val="FFFF00"/>
                </a:solidFill>
              </a:rPr>
              <a:t>z małymi dziećmi o zaburzonym rozwoju psychoruchowym:</a:t>
            </a:r>
            <a:endParaRPr lang="pl-PL" sz="2500" b="1" smtClean="0"/>
          </a:p>
          <a:p>
            <a:pPr lvl="1" eaLnBrk="1" hangingPunct="1">
              <a:lnSpc>
                <a:spcPct val="80000"/>
              </a:lnSpc>
            </a:pPr>
            <a:r>
              <a:rPr lang="pl-PL" sz="2500" b="1" smtClean="0"/>
              <a:t>pedagog posiadający kwalifikacje odpowiednie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/>
              <a:t>    do rodzaju niepełnosprawności dziecka,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500" b="1" smtClean="0"/>
              <a:t>psycholog,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500" b="1" smtClean="0"/>
              <a:t>logopeda.</a:t>
            </a:r>
          </a:p>
          <a:p>
            <a:pPr marL="0" indent="0" eaLnBrk="1" hangingPunct="1">
              <a:lnSpc>
                <a:spcPct val="80000"/>
              </a:lnSpc>
            </a:pPr>
            <a:endParaRPr lang="pl-PL" sz="2500" b="1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/>
              <a:t>W skład zespołu, w zależności od potrzeb dziecka i jego rodziny, mogą wchodzić również inni specjaliści.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Zadania zespołu</a:t>
            </a:r>
          </a:p>
        </p:txBody>
      </p:sp>
      <p:sp>
        <p:nvSpPr>
          <p:cNvPr id="91138" name="Symbol zastępczy zawartości 2"/>
          <p:cNvSpPr>
            <a:spLocks noGrp="1"/>
          </p:cNvSpPr>
          <p:nvPr>
            <p:ph idx="1"/>
          </p:nvPr>
        </p:nvSpPr>
        <p:spPr>
          <a:xfrm>
            <a:off x="179388" y="981075"/>
            <a:ext cx="8713787" cy="5400675"/>
          </a:xfrm>
        </p:spPr>
        <p:txBody>
          <a:bodyPr/>
          <a:lstStyle/>
          <a:p>
            <a:pPr marL="263525" indent="-263525" eaLnBrk="1" hangingPunct="1">
              <a:spcBef>
                <a:spcPct val="0"/>
              </a:spcBef>
              <a:buFontTx/>
              <a:buChar char="-"/>
            </a:pPr>
            <a:r>
              <a:rPr lang="pl-PL" sz="2100" smtClean="0">
                <a:solidFill>
                  <a:srgbClr val="FFFF66"/>
                </a:solidFill>
              </a:rPr>
              <a:t>ustalenie,</a:t>
            </a:r>
            <a:r>
              <a:rPr lang="pl-PL" sz="2100" smtClean="0"/>
              <a:t> na podstawie diagnozy poziomu funkcjonowania dziecka zawartej w opinii o potrzebie wczesnego wspomagania rozwoju dziecka, </a:t>
            </a:r>
            <a:r>
              <a:rPr lang="pl-PL" sz="2100" smtClean="0">
                <a:solidFill>
                  <a:srgbClr val="FFFF66"/>
                </a:solidFill>
              </a:rPr>
              <a:t>kierunków </a:t>
            </a:r>
          </a:p>
          <a:p>
            <a:pPr marL="263525" indent="-263525" eaLnBrk="1" hangingPunct="1">
              <a:spcBef>
                <a:spcPct val="0"/>
              </a:spcBef>
              <a:buFontTx/>
              <a:buNone/>
            </a:pPr>
            <a:r>
              <a:rPr lang="pl-PL" sz="2100" smtClean="0">
                <a:solidFill>
                  <a:srgbClr val="FFFF66"/>
                </a:solidFill>
              </a:rPr>
              <a:t>    i harmonogramu działań</a:t>
            </a:r>
            <a:r>
              <a:rPr lang="pl-PL" sz="2100" smtClean="0"/>
              <a:t> podejmowanych w zakresie wczesnego wspomagania i wsparcia rodziny dziecka, </a:t>
            </a:r>
          </a:p>
          <a:p>
            <a:pPr marL="263525" indent="-263525" eaLnBrk="1" hangingPunct="1">
              <a:spcBef>
                <a:spcPct val="0"/>
              </a:spcBef>
              <a:buFont typeface="Cambria" pitchFamily="18" charset="0"/>
              <a:buNone/>
            </a:pPr>
            <a:r>
              <a:rPr lang="pl-PL" sz="2100" smtClean="0"/>
              <a:t>-   </a:t>
            </a:r>
            <a:r>
              <a:rPr lang="pl-PL" sz="2100" smtClean="0">
                <a:solidFill>
                  <a:srgbClr val="FFFF66"/>
                </a:solidFill>
              </a:rPr>
              <a:t>nawiązanie współpracy z</a:t>
            </a:r>
            <a:r>
              <a:rPr lang="pl-PL" sz="2100" smtClean="0"/>
              <a:t>:</a:t>
            </a:r>
          </a:p>
          <a:p>
            <a:pPr marL="442913" lvl="1" indent="15875" eaLnBrk="1" hangingPunct="1">
              <a:spcBef>
                <a:spcPct val="0"/>
              </a:spcBef>
              <a:buFont typeface="Arial" charset="0"/>
              <a:buNone/>
            </a:pPr>
            <a:r>
              <a:rPr lang="pl-PL" sz="2100" smtClean="0"/>
              <a:t>a) </a:t>
            </a:r>
            <a:r>
              <a:rPr lang="pl-PL" sz="2100" b="1" u="sng" smtClean="0"/>
              <a:t>przedszkolem, inną formą wychowania przedszkolnego, oddziałem przedszkolnym w szkole podstawowej, do którego uczęszcza dziecko, lub innymi podmiotami</a:t>
            </a:r>
            <a:r>
              <a:rPr lang="pl-PL" sz="2100" b="1" smtClean="0"/>
              <a:t>,</a:t>
            </a:r>
            <a:r>
              <a:rPr lang="pl-PL" sz="2100" smtClean="0"/>
              <a:t> w których dziecko jest objęte oddziaływaniami terapeutycznymi, w celu zapewnienia spójności wszystkich oddziaływań wspomagających rozwój dziecka,</a:t>
            </a:r>
          </a:p>
          <a:p>
            <a:pPr marL="442913" lvl="1" indent="15875" eaLnBrk="1" hangingPunct="1">
              <a:spcBef>
                <a:spcPct val="0"/>
              </a:spcBef>
              <a:buFont typeface="Arial" charset="0"/>
              <a:buNone/>
            </a:pPr>
            <a:r>
              <a:rPr lang="pl-PL" sz="2100" smtClean="0"/>
              <a:t>b) </a:t>
            </a:r>
            <a:r>
              <a:rPr lang="pl-PL" sz="2100" b="1" u="sng" smtClean="0"/>
              <a:t>podmiotem leczniczym</a:t>
            </a:r>
            <a:r>
              <a:rPr lang="pl-PL" sz="2100" smtClean="0"/>
              <a:t> w celu zdiagnozowania potrzeb dziecka wynikających z jego niepełnosprawności, zapewnienia mu wsparcia medyczno-rehabilitacyjnego i zalecanych wyrobów medycznych oraz porad i konsultacji dotyczących wspomagania rozwoju dziecka,</a:t>
            </a:r>
          </a:p>
          <a:p>
            <a:pPr marL="442913" lvl="1" indent="15875" eaLnBrk="1" hangingPunct="1">
              <a:spcBef>
                <a:spcPct val="0"/>
              </a:spcBef>
              <a:buFont typeface="Arial" charset="0"/>
              <a:buNone/>
            </a:pPr>
            <a:r>
              <a:rPr lang="pl-PL" sz="2100" smtClean="0"/>
              <a:t>c) </a:t>
            </a:r>
            <a:r>
              <a:rPr lang="pl-PL" sz="2100" b="1" u="sng" smtClean="0"/>
              <a:t>ośrodkiem pomocy społecznej w</a:t>
            </a:r>
            <a:r>
              <a:rPr lang="pl-PL" sz="2100" smtClean="0"/>
              <a:t> celu zapewnienia dziecku i jego rodzinie pomocy, stosownie do ich potrzeb,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cd. Zadania zespołu</a:t>
            </a:r>
          </a:p>
        </p:txBody>
      </p:sp>
      <p:sp>
        <p:nvSpPr>
          <p:cNvPr id="92162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marL="263525" indent="-263525" eaLnBrk="1" hangingPunct="1">
              <a:spcBef>
                <a:spcPct val="0"/>
              </a:spcBef>
              <a:buFont typeface="Cambria" pitchFamily="18" charset="0"/>
              <a:buNone/>
            </a:pPr>
            <a:r>
              <a:rPr lang="pl-PL" sz="2100" smtClean="0"/>
              <a:t>-   </a:t>
            </a:r>
            <a:r>
              <a:rPr lang="pl-PL" sz="2100" smtClean="0">
                <a:solidFill>
                  <a:srgbClr val="FFFF66"/>
                </a:solidFill>
              </a:rPr>
              <a:t>opracowanie i realizowanie</a:t>
            </a:r>
            <a:r>
              <a:rPr lang="pl-PL" sz="2100" smtClean="0"/>
              <a:t> z dzieckiem i jego rodziną </a:t>
            </a:r>
            <a:r>
              <a:rPr lang="pl-PL" sz="2100" smtClean="0">
                <a:solidFill>
                  <a:srgbClr val="FFFF66"/>
                </a:solidFill>
              </a:rPr>
              <a:t>indywidualnego programu wczesnego wspomagania</a:t>
            </a:r>
            <a:r>
              <a:rPr lang="pl-PL" sz="2100" smtClean="0"/>
              <a:t>, z uwzględnieniem działań wspomagających rodzinę dziecka w zakresie realizacji programu oraz koordynowania działań osób prowadzących zajęcia z dzieckiem,</a:t>
            </a:r>
          </a:p>
          <a:p>
            <a:pPr marL="263525" indent="-263525" eaLnBrk="1" hangingPunct="1">
              <a:spcBef>
                <a:spcPct val="0"/>
              </a:spcBef>
              <a:buFont typeface="Cambria" pitchFamily="18" charset="0"/>
              <a:buNone/>
            </a:pPr>
            <a:r>
              <a:rPr lang="pl-PL" sz="2100" smtClean="0"/>
              <a:t>-   </a:t>
            </a:r>
            <a:r>
              <a:rPr lang="pl-PL" sz="2100" smtClean="0">
                <a:solidFill>
                  <a:srgbClr val="FFFF66"/>
                </a:solidFill>
              </a:rPr>
              <a:t>ocenianie postępów oraz trudności w funkcjonowaniu dziecka,</a:t>
            </a:r>
            <a:r>
              <a:rPr lang="pl-PL" sz="2100" smtClean="0"/>
              <a:t> w tym identyfikowanie i eliminowanie barier i ograniczeń w środowisku utrudniających jego aktywność i uczestnictwo w życiu społecznym,</a:t>
            </a:r>
          </a:p>
          <a:p>
            <a:pPr marL="263525" indent="-263525" eaLnBrk="1" hangingPunct="1">
              <a:spcBef>
                <a:spcPct val="0"/>
              </a:spcBef>
              <a:buFontTx/>
              <a:buNone/>
            </a:pPr>
            <a:r>
              <a:rPr lang="pl-PL" sz="2100" smtClean="0">
                <a:solidFill>
                  <a:srgbClr val="FFFF66"/>
                </a:solidFill>
              </a:rPr>
              <a:t>-   analizowanie skuteczności pomocy udzielanej dziecku i jego rodzinie</a:t>
            </a:r>
            <a:r>
              <a:rPr lang="pl-PL" sz="2100" smtClean="0"/>
              <a:t>, wprowadzanie zmian w programie, stosownie do potrzeb dziecka </a:t>
            </a:r>
          </a:p>
          <a:p>
            <a:pPr marL="263525" indent="-263525" eaLnBrk="1" hangingPunct="1">
              <a:spcBef>
                <a:spcPct val="0"/>
              </a:spcBef>
              <a:buFontTx/>
              <a:buNone/>
            </a:pPr>
            <a:r>
              <a:rPr lang="pl-PL" sz="2100" smtClean="0"/>
              <a:t>	i jego rodziny, oraz planowanie dalszych działań w zakresie wczesnego wspomagania,</a:t>
            </a:r>
          </a:p>
          <a:p>
            <a:pPr marL="263525" indent="-263525" eaLnBrk="1" hangingPunct="1">
              <a:spcBef>
                <a:spcPct val="0"/>
              </a:spcBef>
              <a:buFont typeface="Cambria" pitchFamily="18" charset="0"/>
              <a:buNone/>
            </a:pPr>
            <a:r>
              <a:rPr lang="pl-PL" sz="2100" smtClean="0">
                <a:solidFill>
                  <a:srgbClr val="FFFF66"/>
                </a:solidFill>
              </a:rPr>
              <a:t>-  szczegółowe dokumentowanie działań prowadzonych w ramach programu, w tym prowadzenie arkusza obserwacji.</a:t>
            </a:r>
          </a:p>
          <a:p>
            <a:pPr marL="263525" indent="-263525"/>
            <a:endParaRPr lang="pl-PL" sz="2100" smtClean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800" b="1" smtClean="0"/>
              <a:t>Wymiar zajęć 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800" b="1" smtClean="0"/>
              <a:t>w ramach wczesnego wspomagania 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800" b="1" smtClean="0">
                <a:solidFill>
                  <a:srgbClr val="FFFF66"/>
                </a:solidFill>
              </a:rPr>
              <a:t>– od 4 do 8 godzin w miesiącu</a:t>
            </a:r>
            <a:endParaRPr lang="pl-PL" sz="280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100" b="1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100" b="1" smtClean="0"/>
              <a:t>W przypadkach uzasadnionych potrzebami dziecka i jego rodziny,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100" b="1" smtClean="0">
                <a:solidFill>
                  <a:srgbClr val="FFFF66"/>
                </a:solidFill>
              </a:rPr>
              <a:t>za zgodą organu prowadzącego,</a:t>
            </a:r>
            <a:r>
              <a:rPr lang="pl-PL" sz="2100" b="1" smtClean="0"/>
              <a:t> miesięczny wymiar godzin zajęć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100" b="1" smtClean="0"/>
              <a:t>w ramach wczesnego wspomagania </a:t>
            </a:r>
            <a:r>
              <a:rPr lang="pl-PL" sz="2100" b="1" smtClean="0">
                <a:solidFill>
                  <a:srgbClr val="FFFF66"/>
                </a:solidFill>
              </a:rPr>
              <a:t>może być wyższy</a:t>
            </a:r>
            <a:r>
              <a:rPr lang="pl-PL" sz="2100" b="1" smtClean="0"/>
              <a:t> niż określony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100" b="1" smtClean="0"/>
              <a:t>w rozporządzeniu.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100" b="1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100" b="1" smtClean="0"/>
              <a:t>Formy realizacji zajęć w ramach wczesnego wspomagania rozwoju: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100" b="1" smtClean="0">
                <a:solidFill>
                  <a:srgbClr val="FFFF66"/>
                </a:solidFill>
              </a:rPr>
              <a:t>- indywidualnie</a:t>
            </a:r>
            <a:r>
              <a:rPr lang="pl-PL" sz="2100" b="1" smtClean="0"/>
              <a:t> z dzieckiem i jego rodziną,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100" b="1" smtClean="0">
                <a:solidFill>
                  <a:srgbClr val="FFFF66"/>
                </a:solidFill>
              </a:rPr>
              <a:t>- w grupie,</a:t>
            </a:r>
            <a:r>
              <a:rPr lang="pl-PL" sz="2100" b="1" smtClean="0"/>
              <a:t> z udziałem rodzin dzieci lub innych dzieci objętych wczesnym wspomaganiem – liczba dzieci w grupie nie może przekraczać 3.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100" b="1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100" b="1" smtClean="0">
                <a:solidFill>
                  <a:srgbClr val="FFFF66"/>
                </a:solidFill>
              </a:rPr>
              <a:t>Miejsce prowadzenia zajęć ustala dyrektor</a:t>
            </a:r>
            <a:r>
              <a:rPr lang="pl-PL" sz="2100" b="1" smtClean="0"/>
              <a:t> placówki/szkoły </a:t>
            </a:r>
            <a:r>
              <a:rPr lang="pl-PL" sz="2100" b="1" smtClean="0">
                <a:solidFill>
                  <a:srgbClr val="FFFF66"/>
                </a:solidFill>
              </a:rPr>
              <a:t>lub osoba kierująca inną formą wychowania przedszkolnego</a:t>
            </a:r>
            <a:r>
              <a:rPr lang="pl-PL" sz="2100" b="1" smtClean="0"/>
              <a:t>, w uzgodnieniu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100" b="1" smtClean="0"/>
              <a:t>z rodzicami dziecka. Zajęcia, w szczególności z dziećmi, które nie ukończyły 3 roku życia, mogą być prowadzone także w domu rodzinnym.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350" indent="-635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>
                <a:solidFill>
                  <a:srgbClr val="FFFF66"/>
                </a:solidFill>
              </a:rPr>
              <a:t>Przedszkoli specjalnych</a:t>
            </a:r>
            <a:r>
              <a:rPr lang="pl-PL" sz="2500" b="1" smtClean="0"/>
              <a:t> i oddziałów specjalnych </a:t>
            </a:r>
          </a:p>
          <a:p>
            <a:pPr marL="6350" indent="-635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/>
              <a:t>w przedszkolach ogólnodostępnych </a:t>
            </a:r>
          </a:p>
          <a:p>
            <a:pPr marL="6350" indent="-635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>
                <a:solidFill>
                  <a:srgbClr val="FFFF66"/>
                </a:solidFill>
              </a:rPr>
              <a:t>nie organizuje się</a:t>
            </a:r>
            <a:r>
              <a:rPr lang="pl-PL" sz="2500" b="1" smtClean="0"/>
              <a:t> </a:t>
            </a:r>
          </a:p>
          <a:p>
            <a:pPr marL="6350" indent="-635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/>
              <a:t>dla dzieci z niepełnosprawnością intelektualną </a:t>
            </a:r>
          </a:p>
          <a:p>
            <a:pPr marL="6350" indent="-635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>
                <a:solidFill>
                  <a:srgbClr val="FFFF66"/>
                </a:solidFill>
              </a:rPr>
              <a:t>w stopniu lekkim.</a:t>
            </a:r>
          </a:p>
          <a:p>
            <a:pPr marL="6350" indent="-6350" algn="ctr" eaLnBrk="1" hangingPunct="1">
              <a:lnSpc>
                <a:spcPct val="80000"/>
              </a:lnSpc>
              <a:buFont typeface="Arial" charset="0"/>
              <a:buNone/>
            </a:pPr>
            <a:endParaRPr lang="pl-PL" sz="2500" b="1" smtClean="0">
              <a:solidFill>
                <a:srgbClr val="FFFF66"/>
              </a:solidFill>
            </a:endParaRPr>
          </a:p>
          <a:p>
            <a:pPr marL="6350" indent="-635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/>
              <a:t>Oddziałów specjalnych dla uczniów </a:t>
            </a:r>
          </a:p>
          <a:p>
            <a:pPr marL="6350" indent="-635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/>
              <a:t>niedostosowanych społecznie i zagrożonych niedostosowaniem społecznym </a:t>
            </a:r>
          </a:p>
          <a:p>
            <a:pPr marL="6350" indent="-635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u="sng" smtClean="0"/>
              <a:t>nie organizuje</a:t>
            </a:r>
            <a:r>
              <a:rPr lang="pl-PL" sz="2500" b="1" smtClean="0"/>
              <a:t> się w szkołach ogólnodostępnych.</a:t>
            </a:r>
          </a:p>
          <a:p>
            <a:pPr marL="6350" indent="-6350" algn="ctr"/>
            <a:endParaRPr lang="pl-PL" sz="25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Ważne</a:t>
            </a:r>
          </a:p>
        </p:txBody>
      </p:sp>
      <p:sp>
        <p:nvSpPr>
          <p:cNvPr id="94210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l-PL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pl-PL" sz="2400" b="1" dirty="0" smtClean="0"/>
              <a:t>Od 1 lutego 2017r. opinie o potrzebie wczesnego wspomagania rozwoju mogą wydawać </a:t>
            </a:r>
            <a:r>
              <a:rPr lang="pl-PL" sz="2400" b="1" u="sng" dirty="0" smtClean="0">
                <a:solidFill>
                  <a:srgbClr val="FFFF00"/>
                </a:solidFill>
              </a:rPr>
              <a:t>wyłącznie</a:t>
            </a:r>
            <a:r>
              <a:rPr lang="pl-PL" sz="2400" b="1" dirty="0" smtClean="0">
                <a:solidFill>
                  <a:srgbClr val="FFFF00"/>
                </a:solidFill>
              </a:rPr>
              <a:t> zespoły opiniujące działające w publicznych poradniach </a:t>
            </a:r>
            <a:r>
              <a:rPr lang="pl-PL" sz="2400" b="1" dirty="0" err="1" smtClean="0">
                <a:solidFill>
                  <a:srgbClr val="FFFF00"/>
                </a:solidFill>
              </a:rPr>
              <a:t>psychologiczno</a:t>
            </a:r>
            <a:r>
              <a:rPr lang="pl-PL" sz="2400" b="1" dirty="0" smtClean="0">
                <a:solidFill>
                  <a:srgbClr val="FFFF00"/>
                </a:solidFill>
              </a:rPr>
              <a:t> – pedagogicznych, w tym specjalistycznych.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pl-PL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pl-PL" sz="2400" b="1" dirty="0" smtClean="0">
                <a:solidFill>
                  <a:srgbClr val="FFFF00"/>
                </a:solidFill>
              </a:rPr>
              <a:t>Ważność zachowują opinie wydane przed 1 lutego 2017r. </a:t>
            </a:r>
            <a:r>
              <a:rPr lang="pl-PL" sz="2400" b="1" dirty="0" smtClean="0"/>
              <a:t>przez niepubliczne poradnie </a:t>
            </a:r>
            <a:r>
              <a:rPr lang="pl-PL" sz="2400" b="1" dirty="0" err="1" smtClean="0"/>
              <a:t>psychologiczno</a:t>
            </a:r>
            <a:r>
              <a:rPr lang="pl-PL" sz="2400" b="1" dirty="0" smtClean="0"/>
              <a:t> – pedagogiczne lub opinie, których wydanie zostało wszczęte i nie zakończone przed tym terminem.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pl-PL" sz="3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Ośrodki</a:t>
            </a:r>
            <a:r>
              <a:rPr lang="pl-PL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pl-PL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3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Koordynacyjno – Rehabilitacyjno – Opiekuńcze</a:t>
            </a:r>
            <a:r>
              <a:rPr lang="pl-PL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95234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pl-PL" sz="2400" smtClean="0"/>
          </a:p>
          <a:p>
            <a:pPr marL="0" indent="0" algn="ctr" eaLnBrk="1" hangingPunct="1">
              <a:buFont typeface="Arial" charset="0"/>
              <a:buNone/>
            </a:pPr>
            <a:r>
              <a:rPr lang="pl-PL" sz="2400" b="1" smtClean="0"/>
              <a:t>udzielają dzieciom i ich rodzicom kompleksowej pomocy </a:t>
            </a:r>
            <a:br>
              <a:rPr lang="pl-PL" sz="2400" b="1" smtClean="0"/>
            </a:br>
            <a:r>
              <a:rPr lang="pl-PL" sz="2400" b="1" smtClean="0">
                <a:solidFill>
                  <a:srgbClr val="FFFF66"/>
                </a:solidFill>
              </a:rPr>
              <a:t>od chwili wykrycia zagrożenia niepełnosprawnością,</a:t>
            </a:r>
            <a:r>
              <a:rPr lang="pl-PL" sz="2400" b="1" smtClean="0"/>
              <a:t> </a:t>
            </a:r>
            <a:br>
              <a:rPr lang="pl-PL" sz="2400" b="1" smtClean="0"/>
            </a:br>
            <a:r>
              <a:rPr lang="pl-PL" sz="2400" b="1" smtClean="0"/>
              <a:t>ze szczególnym uwzględnieniem </a:t>
            </a:r>
            <a:r>
              <a:rPr lang="pl-PL" sz="2400" b="1" smtClean="0">
                <a:solidFill>
                  <a:srgbClr val="FFFF66"/>
                </a:solidFill>
              </a:rPr>
              <a:t>dzieci</a:t>
            </a:r>
            <a:r>
              <a:rPr lang="pl-PL" sz="2400" b="1" smtClean="0"/>
              <a:t> </a:t>
            </a:r>
            <a:r>
              <a:rPr lang="pl-PL" sz="2400" b="1" smtClean="0">
                <a:solidFill>
                  <a:srgbClr val="FFFF66"/>
                </a:solidFill>
              </a:rPr>
              <a:t>do 3 roku życia.</a:t>
            </a:r>
          </a:p>
          <a:p>
            <a:pPr marL="0" indent="0" eaLnBrk="1" hangingPunct="1">
              <a:buFont typeface="Arial" charset="0"/>
              <a:buNone/>
            </a:pPr>
            <a:endParaRPr lang="pl-PL" sz="2400" b="1" smtClean="0"/>
          </a:p>
          <a:p>
            <a:pPr marL="0" indent="0" eaLnBrk="1" hangingPunct="1">
              <a:buFont typeface="Arial" charset="0"/>
              <a:buNone/>
            </a:pPr>
            <a:r>
              <a:rPr lang="pl-PL" sz="2400" b="1" smtClean="0"/>
              <a:t>rozporządzenie Ministra Edukacji Narodowej z dnia </a:t>
            </a:r>
            <a:br>
              <a:rPr lang="pl-PL" sz="2400" b="1" smtClean="0"/>
            </a:br>
            <a:r>
              <a:rPr lang="pl-PL" sz="2400" b="1" smtClean="0"/>
              <a:t>5 września 2017 r. w sprawie szczegółowych zadań wiodących ośrodków koordynacyjno-rehabilitacyjno-opiekuńczych </a:t>
            </a:r>
            <a:br>
              <a:rPr lang="pl-PL" sz="2400" b="1" smtClean="0"/>
            </a:br>
            <a:r>
              <a:rPr lang="pl-PL" sz="2000" b="1" smtClean="0">
                <a:solidFill>
                  <a:srgbClr val="00FF00"/>
                </a:solidFill>
              </a:rPr>
              <a:t>(Dz.U. z 2017 r. poz. 1712)</a:t>
            </a:r>
            <a:r>
              <a:rPr lang="pl-PL" sz="2000" b="1" smtClean="0">
                <a:solidFill>
                  <a:srgbClr val="C6D9F1"/>
                </a:solidFill>
              </a:rPr>
              <a:t> </a:t>
            </a:r>
            <a:r>
              <a:rPr lang="pl-PL" sz="2400" b="1" smtClean="0"/>
              <a:t/>
            </a:r>
            <a:br>
              <a:rPr lang="pl-PL" sz="2400" b="1" smtClean="0"/>
            </a:br>
            <a:r>
              <a:rPr lang="pl-PL" sz="2400" i="1" smtClean="0">
                <a:solidFill>
                  <a:srgbClr val="FFFF00"/>
                </a:solidFill>
              </a:rPr>
              <a:t>/określa rozwiązania prawne służące realizacji rządowego programu wsparcia dla rodzin </a:t>
            </a:r>
            <a:r>
              <a:rPr lang="pl-PL" sz="2400" b="1" i="1" smtClean="0">
                <a:solidFill>
                  <a:srgbClr val="FFFF00"/>
                </a:solidFill>
              </a:rPr>
              <a:t>„Za Życiem”</a:t>
            </a:r>
            <a:r>
              <a:rPr lang="pl-PL" sz="2400" i="1" smtClean="0"/>
              <a:t>/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marL="274638" indent="-274638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b="1" smtClean="0">
                <a:solidFill>
                  <a:srgbClr val="FFFF66"/>
                </a:solidFill>
              </a:rPr>
              <a:t>Funkcję wiodącego Ośrodka Koordynacyjno – Rehabilitacyjno – Opiekuńczego  </a:t>
            </a:r>
          </a:p>
          <a:p>
            <a:pPr marL="274638" indent="-274638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800" smtClean="0">
                <a:solidFill>
                  <a:srgbClr val="FFFF66"/>
                </a:solidFill>
              </a:rPr>
              <a:t> w danym powiecie</a:t>
            </a:r>
            <a:r>
              <a:rPr lang="pl-PL" sz="2800" smtClean="0"/>
              <a:t> </a:t>
            </a:r>
          </a:p>
          <a:p>
            <a:pPr marL="274638" indent="-274638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800" smtClean="0"/>
              <a:t>może pełnić:</a:t>
            </a:r>
          </a:p>
          <a:p>
            <a:pPr marL="274638" indent="-274638" eaLnBrk="1" hangingPunct="1">
              <a:lnSpc>
                <a:spcPct val="80000"/>
              </a:lnSpc>
            </a:pPr>
            <a:r>
              <a:rPr lang="pl-PL" sz="2800" smtClean="0"/>
              <a:t>publiczne przedszkole lub inna forma wychowania przedszkolnego, </a:t>
            </a:r>
          </a:p>
          <a:p>
            <a:pPr marL="274638" indent="-274638" eaLnBrk="1" hangingPunct="1">
              <a:lnSpc>
                <a:spcPct val="80000"/>
              </a:lnSpc>
            </a:pPr>
            <a:r>
              <a:rPr lang="pl-PL" sz="2800" smtClean="0"/>
              <a:t>szkoła podstawowa, w tym specjalna,</a:t>
            </a:r>
          </a:p>
          <a:p>
            <a:pPr marL="274638" indent="-274638" eaLnBrk="1" hangingPunct="1">
              <a:lnSpc>
                <a:spcPct val="80000"/>
              </a:lnSpc>
            </a:pPr>
            <a:r>
              <a:rPr lang="pl-PL" sz="2800" smtClean="0"/>
              <a:t>specjalny ośrodek szkolno-wychowawczy, </a:t>
            </a:r>
          </a:p>
          <a:p>
            <a:pPr marL="274638" indent="-274638" eaLnBrk="1" hangingPunct="1">
              <a:lnSpc>
                <a:spcPct val="80000"/>
              </a:lnSpc>
            </a:pPr>
            <a:r>
              <a:rPr lang="pl-PL" sz="2800" smtClean="0"/>
              <a:t>specjalny ośrodek wychowawczy dla dzieci                              i młodzieży wymagających stosowania specjalnej organizacji nauki, metod pracy i wychowania, </a:t>
            </a:r>
          </a:p>
          <a:p>
            <a:pPr marL="274638" indent="-274638" eaLnBrk="1" hangingPunct="1">
              <a:lnSpc>
                <a:spcPct val="80000"/>
              </a:lnSpc>
            </a:pPr>
            <a:r>
              <a:rPr lang="pl-PL" sz="2800" smtClean="0"/>
              <a:t>ośrodek rewalidacyjno-wychowawczy, </a:t>
            </a:r>
          </a:p>
          <a:p>
            <a:pPr marL="274638" indent="-274638" eaLnBrk="1" hangingPunct="1">
              <a:lnSpc>
                <a:spcPct val="80000"/>
              </a:lnSpc>
            </a:pPr>
            <a:r>
              <a:rPr lang="pl-PL" sz="2800" smtClean="0"/>
              <a:t>poradnia psychologiczno-pedagogiczna, w tym poradni specjalistyczna. </a:t>
            </a:r>
          </a:p>
          <a:p>
            <a:pPr marL="274638" indent="-274638" eaLnBrk="1" hangingPunct="1">
              <a:lnSpc>
                <a:spcPct val="80000"/>
              </a:lnSpc>
              <a:buFont typeface="Arial" charset="0"/>
              <a:buNone/>
            </a:pPr>
            <a:endParaRPr lang="pl-PL" sz="2800" smtClean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388" y="333375"/>
            <a:ext cx="8713787" cy="719138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Zadania Ośrodka</a:t>
            </a:r>
          </a:p>
        </p:txBody>
      </p:sp>
      <p:sp>
        <p:nvSpPr>
          <p:cNvPr id="97282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5070475"/>
          </a:xfrm>
        </p:spPr>
        <p:txBody>
          <a:bodyPr/>
          <a:lstStyle/>
          <a:p>
            <a:pPr marL="274638" indent="-274638" eaLnBrk="1" hangingPunct="1">
              <a:lnSpc>
                <a:spcPct val="80000"/>
              </a:lnSpc>
              <a:buFont typeface="Cambria" pitchFamily="18" charset="0"/>
              <a:buChar char="•"/>
            </a:pPr>
            <a:r>
              <a:rPr lang="pl-PL" sz="2000" b="1" smtClean="0">
                <a:solidFill>
                  <a:srgbClr val="FFFF66"/>
                </a:solidFill>
              </a:rPr>
              <a:t>udzielanie rodzicom specjalistycznej informacji</a:t>
            </a:r>
            <a:r>
              <a:rPr lang="pl-PL" sz="2000" b="1" smtClean="0"/>
              <a:t> dotyczącej problemów rozwojowych dziecka,</a:t>
            </a:r>
          </a:p>
          <a:p>
            <a:pPr marL="274638" indent="-274638" eaLnBrk="1" hangingPunct="1">
              <a:lnSpc>
                <a:spcPct val="80000"/>
              </a:lnSpc>
              <a:buFont typeface="Cambria" pitchFamily="18" charset="0"/>
              <a:buChar char="•"/>
            </a:pPr>
            <a:r>
              <a:rPr lang="pl-PL" sz="2000" b="1" smtClean="0">
                <a:solidFill>
                  <a:srgbClr val="FFFF66"/>
                </a:solidFill>
              </a:rPr>
              <a:t>wskazywanie właściwych dla dziecka i jego rodziny form kompleksowej, specjalistycznej pomocy,</a:t>
            </a:r>
            <a:r>
              <a:rPr lang="pl-PL" sz="2000" b="1" smtClean="0"/>
              <a:t> w szczególności rehabilitacyjnej, terapeutycznej, fizjoterapeutycznej, psychologicznej, pedagogicznej i logopedycznej,</a:t>
            </a:r>
          </a:p>
          <a:p>
            <a:pPr marL="274638" indent="-274638" eaLnBrk="1" hangingPunct="1">
              <a:lnSpc>
                <a:spcPct val="80000"/>
              </a:lnSpc>
              <a:buFont typeface="Cambria" pitchFamily="18" charset="0"/>
              <a:buChar char="•"/>
            </a:pPr>
            <a:r>
              <a:rPr lang="pl-PL" sz="2000" b="1" smtClean="0">
                <a:solidFill>
                  <a:srgbClr val="FFFF66"/>
                </a:solidFill>
              </a:rPr>
              <a:t>wskazywanie jednostek</a:t>
            </a:r>
            <a:r>
              <a:rPr lang="pl-PL" sz="2000" b="1" smtClean="0"/>
              <a:t> udzielających specjalistycznej pomocy dzieciom,</a:t>
            </a:r>
          </a:p>
          <a:p>
            <a:pPr marL="274638" indent="-274638" eaLnBrk="1" hangingPunct="1">
              <a:lnSpc>
                <a:spcPct val="80000"/>
              </a:lnSpc>
              <a:buFont typeface="Cambria" pitchFamily="18" charset="0"/>
              <a:buChar char="•"/>
            </a:pPr>
            <a:r>
              <a:rPr lang="pl-PL" sz="2000" b="1" smtClean="0">
                <a:solidFill>
                  <a:srgbClr val="FFFF66"/>
                </a:solidFill>
              </a:rPr>
              <a:t>organizowanie wczesnego wspomagania rozwoju dziecka</a:t>
            </a:r>
            <a:r>
              <a:rPr lang="pl-PL" sz="2000" b="1" smtClean="0"/>
              <a:t> na warunkach </a:t>
            </a:r>
            <a:br>
              <a:rPr lang="pl-PL" sz="2000" b="1" smtClean="0"/>
            </a:br>
            <a:r>
              <a:rPr lang="pl-PL" sz="2000" b="1" smtClean="0"/>
              <a:t>i w formach określonych w rozporządzeniu, </a:t>
            </a:r>
            <a:r>
              <a:rPr lang="pl-PL" sz="2000" b="1" smtClean="0">
                <a:solidFill>
                  <a:srgbClr val="FFFF66"/>
                </a:solidFill>
              </a:rPr>
              <a:t>w wymiarze do 5 godzin</a:t>
            </a:r>
            <a:r>
              <a:rPr lang="pl-PL" sz="2000" b="1" smtClean="0"/>
              <a:t> </a:t>
            </a:r>
            <a:r>
              <a:rPr lang="pl-PL" sz="2000" b="1" smtClean="0">
                <a:solidFill>
                  <a:srgbClr val="FFFF66"/>
                </a:solidFill>
              </a:rPr>
              <a:t>tygodniowo dla danego dziecka</a:t>
            </a:r>
            <a:r>
              <a:rPr lang="pl-PL" sz="2000" b="1" smtClean="0"/>
              <a:t>, oraz – w zależności od potrzeb dziecka – dodatkowych usług terapeutów, fizjoterapeutów, psychologów, pedagogów, logopedów i innych specjalistów,</a:t>
            </a:r>
          </a:p>
          <a:p>
            <a:pPr marL="274638" indent="-274638" eaLnBrk="1" hangingPunct="1">
              <a:lnSpc>
                <a:spcPct val="80000"/>
              </a:lnSpc>
              <a:buFont typeface="Cambria" pitchFamily="18" charset="0"/>
              <a:buChar char="•"/>
            </a:pPr>
            <a:r>
              <a:rPr lang="pl-PL" sz="2000" b="1" smtClean="0">
                <a:solidFill>
                  <a:srgbClr val="FFFF66"/>
                </a:solidFill>
              </a:rPr>
              <a:t>koordynowanie korzystania z usług specjalistów</a:t>
            </a:r>
            <a:r>
              <a:rPr lang="pl-PL" sz="2000" b="1" smtClean="0"/>
              <a:t> dostępnych na obszarze powiatu, w tym:</a:t>
            </a:r>
          </a:p>
          <a:p>
            <a:pPr marL="274638" indent="-274638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000" b="1" smtClean="0"/>
              <a:t>	a) zbieranie i upowszechnianie informacji o usługach i świadczących  </a:t>
            </a:r>
          </a:p>
          <a:p>
            <a:pPr marL="274638" indent="-274638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000" b="1" smtClean="0"/>
              <a:t>         je specjalistach, </a:t>
            </a:r>
          </a:p>
          <a:p>
            <a:pPr marL="274638" indent="-274638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000" b="1" smtClean="0"/>
              <a:t>	b) prowadzenie akcji informacyjnych, </a:t>
            </a:r>
          </a:p>
          <a:p>
            <a:pPr marL="274638" indent="-274638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000" b="1" smtClean="0"/>
              <a:t>	c) monitorowanie działań związanych z udzielaniem pomocy dzieciom </a:t>
            </a:r>
          </a:p>
          <a:p>
            <a:pPr marL="274638" indent="-274638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000" b="1" smtClean="0"/>
              <a:t>        i ich rodzinom.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marL="274638" indent="-274638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800" b="1" smtClean="0"/>
              <a:t>Ośrodek Koordynacyjno – Rehabilitacyjno – Opiekuńczy </a:t>
            </a:r>
          </a:p>
          <a:p>
            <a:pPr marL="274638" indent="-274638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200" b="1" smtClean="0"/>
              <a:t>może:</a:t>
            </a:r>
          </a:p>
          <a:p>
            <a:pPr marL="274638" indent="-274638" eaLnBrk="1" hangingPunct="1">
              <a:lnSpc>
                <a:spcPct val="80000"/>
              </a:lnSpc>
              <a:buFont typeface="Cambria" pitchFamily="18" charset="0"/>
              <a:buChar char="•"/>
            </a:pPr>
            <a:r>
              <a:rPr lang="pl-PL" sz="2200" b="1" smtClean="0">
                <a:solidFill>
                  <a:srgbClr val="FFFF66"/>
                </a:solidFill>
              </a:rPr>
              <a:t>udzielać dzieciom i ich rodzinom kompleksowej pomocy</a:t>
            </a:r>
            <a:r>
              <a:rPr lang="pl-PL" sz="2200" b="1" smtClean="0"/>
              <a:t> od chwili wykrycia zagrożenia niepełnosprawnością, ze szczególnym uwzględnieniem dzieci do 3. roku życia,</a:t>
            </a:r>
          </a:p>
          <a:p>
            <a:pPr marL="274638" indent="-274638" eaLnBrk="1" hangingPunct="1">
              <a:lnSpc>
                <a:spcPct val="80000"/>
              </a:lnSpc>
              <a:buFont typeface="Cambria" pitchFamily="18" charset="0"/>
              <a:buChar char="•"/>
            </a:pPr>
            <a:r>
              <a:rPr lang="pl-PL" sz="2200" b="1" smtClean="0">
                <a:solidFill>
                  <a:srgbClr val="FFFF66"/>
                </a:solidFill>
              </a:rPr>
              <a:t>zapewniać specjalistyczną opiekę dziecku i jego rodzinie</a:t>
            </a:r>
            <a:r>
              <a:rPr lang="pl-PL" sz="2200" b="1" smtClean="0"/>
              <a:t>, w tym opiekę pielęgniarską, związaną z procesem rehabilitacji dziecka, </a:t>
            </a:r>
          </a:p>
          <a:p>
            <a:pPr marL="274638" indent="-274638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200" b="1" smtClean="0"/>
              <a:t>	w zależności od ich potrzeb,</a:t>
            </a:r>
          </a:p>
          <a:p>
            <a:pPr marL="274638" indent="-274638" eaLnBrk="1" hangingPunct="1">
              <a:lnSpc>
                <a:spcPct val="80000"/>
              </a:lnSpc>
              <a:buFont typeface="Cambria" pitchFamily="18" charset="0"/>
              <a:buChar char="•"/>
            </a:pPr>
            <a:r>
              <a:rPr lang="pl-PL" sz="2200" b="1" smtClean="0">
                <a:solidFill>
                  <a:srgbClr val="FFFF66"/>
                </a:solidFill>
              </a:rPr>
              <a:t>zapewniać konsultacje lekarzy różnych specjalności</a:t>
            </a:r>
            <a:r>
              <a:rPr lang="pl-PL" sz="2200" b="1" smtClean="0"/>
              <a:t>, w zależności od potrzeb dziecka.</a:t>
            </a:r>
          </a:p>
          <a:p>
            <a:pPr marL="274638" indent="-274638" eaLnBrk="1" hangingPunct="1">
              <a:lnSpc>
                <a:spcPct val="80000"/>
              </a:lnSpc>
              <a:buFont typeface="Arial" charset="0"/>
              <a:buNone/>
            </a:pPr>
            <a:endParaRPr lang="pl-PL" sz="2200" b="1" smtClean="0"/>
          </a:p>
          <a:p>
            <a:pPr marL="274638" indent="-274638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200" b="1" smtClean="0"/>
              <a:t>    W celu zapewnienia dziecku konsultacji lekarzy różnych specjalności, usług rehabilitacji, terapii, opieki, w tym opieki pielęgniarskiej, oraz innych form kompleksowej pomocy ośrodek współpracuje z podmiotem wykonującym działalność leczniczą, ośrodkiem pomocy społecznej oraz jednostkami organizacyjnymi systemu wspierania rodziny i pieczy zastępczej.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/>
          </p:cNvSpPr>
          <p:nvPr>
            <p:ph type="title" idx="4294967295"/>
          </p:nvPr>
        </p:nvSpPr>
        <p:spPr bwMode="auto">
          <a:xfrm flipV="1">
            <a:off x="457200" y="188913"/>
            <a:ext cx="8229600" cy="85725"/>
          </a:xfrm>
          <a:noFill/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endParaRPr lang="pl-PL" sz="4000" smtClean="0">
              <a:effectLst/>
            </a:endParaRPr>
          </a:p>
        </p:txBody>
      </p:sp>
      <p:sp>
        <p:nvSpPr>
          <p:cNvPr id="14336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pl-PL" smtClean="0"/>
          </a:p>
          <a:p>
            <a:pPr algn="ctr">
              <a:buFont typeface="Arial" charset="0"/>
              <a:buNone/>
            </a:pPr>
            <a:r>
              <a:rPr lang="pl-PL" sz="3600" b="1" smtClean="0"/>
              <a:t>Dziękujemy za uwagę.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Kształcenie uczniów niepełnosprawnych, niedostosowanych społecznie </a:t>
            </a:r>
            <a:b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 zagrożonych niedostosowaniem</a:t>
            </a:r>
          </a:p>
        </p:txBody>
      </p:sp>
      <p:sp>
        <p:nvSpPr>
          <p:cNvPr id="26626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pl-PL" sz="2600" smtClean="0"/>
          </a:p>
          <a:p>
            <a:pPr marL="0" indent="0" eaLnBrk="1" hangingPunct="1">
              <a:buFont typeface="Arial" charset="0"/>
              <a:buNone/>
            </a:pPr>
            <a:r>
              <a:rPr lang="pl-PL" sz="2600" smtClean="0"/>
              <a:t>może być prowadzone </a:t>
            </a:r>
            <a:r>
              <a:rPr lang="pl-PL" sz="2600" b="1" smtClean="0">
                <a:solidFill>
                  <a:srgbClr val="FFFF66"/>
                </a:solidFill>
              </a:rPr>
              <a:t>do </a:t>
            </a:r>
            <a:r>
              <a:rPr lang="pl-PL" sz="2800" b="1" smtClean="0">
                <a:solidFill>
                  <a:srgbClr val="FFFF66"/>
                </a:solidFill>
              </a:rPr>
              <a:t>końca</a:t>
            </a:r>
            <a:r>
              <a:rPr lang="pl-PL" sz="2600" b="1" smtClean="0">
                <a:solidFill>
                  <a:srgbClr val="FFFF66"/>
                </a:solidFill>
              </a:rPr>
              <a:t> roku szkolnego w tym roku kalendarzowym</a:t>
            </a:r>
            <a:r>
              <a:rPr lang="pl-PL" sz="2600" smtClean="0">
                <a:solidFill>
                  <a:srgbClr val="FFFF66"/>
                </a:solidFill>
              </a:rPr>
              <a:t>,</a:t>
            </a:r>
            <a:r>
              <a:rPr lang="pl-PL" sz="2600" smtClean="0"/>
              <a:t> w którym uczeń kończy:</a:t>
            </a:r>
            <a:endParaRPr lang="pl-PL" smtClean="0"/>
          </a:p>
          <a:p>
            <a:pPr marL="0" indent="0" eaLnBrk="1" hangingPunct="1">
              <a:buFont typeface="Arial" charset="0"/>
              <a:buAutoNum type="arabicParenR"/>
            </a:pPr>
            <a:r>
              <a:rPr lang="pl-PL" b="1" smtClean="0">
                <a:solidFill>
                  <a:srgbClr val="FFFF00"/>
                </a:solidFill>
              </a:rPr>
              <a:t> 20 rok życia 	</a:t>
            </a:r>
            <a:r>
              <a:rPr lang="pl-PL" smtClean="0"/>
              <a:t>– 	w przypadku szkoły 					podstawowej,</a:t>
            </a:r>
          </a:p>
          <a:p>
            <a:pPr marL="0" indent="0" eaLnBrk="1" hangingPunct="1">
              <a:buFont typeface="Arial" charset="0"/>
              <a:buAutoNum type="arabicParenR"/>
            </a:pPr>
            <a:r>
              <a:rPr lang="pl-PL" b="1" smtClean="0">
                <a:solidFill>
                  <a:srgbClr val="FFFF00"/>
                </a:solidFill>
              </a:rPr>
              <a:t> 24 rok życia 	</a:t>
            </a:r>
            <a:r>
              <a:rPr lang="pl-PL" smtClean="0"/>
              <a:t>– 	w przypadku szkoły 					ponadpodstawowej.</a:t>
            </a:r>
          </a:p>
          <a:p>
            <a:pPr marL="0" indent="0" eaLnBrk="1" hangingPunct="1">
              <a:buFont typeface="Arial" charset="0"/>
              <a:buNone/>
            </a:pPr>
            <a:r>
              <a:rPr lang="pl-PL" sz="2800" smtClean="0">
                <a:solidFill>
                  <a:srgbClr val="FFFF00"/>
                </a:solidFill>
              </a:rPr>
              <a:t>uczniowie gimnazjum nie dłużej niż do 21 roku życia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8229600" cy="922337"/>
          </a:xfrm>
          <a:noFill/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l-PL" sz="3200" b="1" dirty="0" smtClean="0">
                <a:effectLst/>
              </a:rPr>
              <a:t>Odroczenie </a:t>
            </a:r>
            <a:r>
              <a:rPr lang="pl-PL" sz="3200" b="1" dirty="0" smtClean="0">
                <a:effectLst/>
              </a:rPr>
              <a:t>spełniania obowiązku </a:t>
            </a:r>
            <a:r>
              <a:rPr lang="pl-PL" sz="3200" b="1" dirty="0" smtClean="0">
                <a:effectLst/>
              </a:rPr>
              <a:t>szkolnego – </a:t>
            </a:r>
            <a:r>
              <a:rPr lang="pl-PL" sz="3200" b="1" dirty="0" smtClean="0">
                <a:effectLst/>
              </a:rPr>
              <a:t/>
            </a:r>
            <a:br>
              <a:rPr lang="pl-PL" sz="3200" b="1" dirty="0" smtClean="0">
                <a:effectLst/>
              </a:rPr>
            </a:br>
            <a:r>
              <a:rPr lang="pl-PL" sz="3200" b="1" dirty="0" smtClean="0">
                <a:effectLst/>
              </a:rPr>
              <a:t>art</a:t>
            </a:r>
            <a:r>
              <a:rPr lang="pl-PL" sz="3200" b="1" dirty="0" smtClean="0">
                <a:effectLst/>
              </a:rPr>
              <a:t>. 38 </a:t>
            </a:r>
            <a:r>
              <a:rPr lang="pl-PL" sz="3200" b="1" dirty="0" smtClean="0">
                <a:effectLst/>
              </a:rPr>
              <a:t>ustawy Prawo oświatowe</a:t>
            </a:r>
            <a:endParaRPr lang="pl-PL" sz="3200" b="1" dirty="0" smtClean="0">
              <a:effectLst/>
            </a:endParaRPr>
          </a:p>
        </p:txBody>
      </p:sp>
      <p:sp>
        <p:nvSpPr>
          <p:cNvPr id="27650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marL="6350" indent="-6350">
              <a:buFont typeface="Arial" charset="0"/>
              <a:buNone/>
            </a:pPr>
            <a:r>
              <a:rPr lang="pl-PL" sz="2400" b="1" dirty="0" smtClean="0">
                <a:solidFill>
                  <a:srgbClr val="FFFF00"/>
                </a:solidFill>
              </a:rPr>
              <a:t>Rozpoczęcie spełniania obowiązku szkolnego przez dziecko posiadające orzeczenie o potrzebie kształcenia specjalnego może być odroczone nie dłużej niż do końca roku szkolnego               w roku kalendarzowym, </a:t>
            </a:r>
            <a:r>
              <a:rPr lang="pl-PL" sz="2400" b="1" u="sng" dirty="0" smtClean="0">
                <a:solidFill>
                  <a:srgbClr val="FFFF00"/>
                </a:solidFill>
              </a:rPr>
              <a:t>w którym dziecko kończy 9 lat.</a:t>
            </a:r>
          </a:p>
          <a:p>
            <a:pPr marL="6350" indent="-6350">
              <a:buFont typeface="Arial" charset="0"/>
              <a:buNone/>
            </a:pPr>
            <a:endParaRPr lang="pl-PL" sz="1000" b="1" u="sng" dirty="0" smtClean="0">
              <a:solidFill>
                <a:srgbClr val="FFFF00"/>
              </a:solidFill>
            </a:endParaRPr>
          </a:p>
          <a:p>
            <a:pPr marL="6350" indent="-6350">
              <a:buFont typeface="Arial" charset="0"/>
              <a:buNone/>
            </a:pPr>
            <a:r>
              <a:rPr lang="pl-PL" sz="2400" b="1" dirty="0" smtClean="0">
                <a:solidFill>
                  <a:srgbClr val="FFFF00"/>
                </a:solidFill>
              </a:rPr>
              <a:t>Dyrektor </a:t>
            </a:r>
            <a:r>
              <a:rPr lang="pl-PL" sz="2400" b="1" dirty="0" smtClean="0"/>
              <a:t>publicznej szkoły podstawowej, w obwodzie której dziecko mieszka, </a:t>
            </a:r>
            <a:r>
              <a:rPr lang="pl-PL" sz="2400" b="1" dirty="0" smtClean="0">
                <a:solidFill>
                  <a:srgbClr val="FFFF00"/>
                </a:solidFill>
              </a:rPr>
              <a:t>na wniosek rodziców</a:t>
            </a:r>
            <a:r>
              <a:rPr lang="pl-PL" sz="2400" b="1" dirty="0" smtClean="0"/>
              <a:t>, odracza rozpoczęcie spełniania przez dziecko obowiązku szkolnego </a:t>
            </a:r>
            <a:r>
              <a:rPr lang="pl-PL" sz="2400" b="1" dirty="0" smtClean="0">
                <a:solidFill>
                  <a:srgbClr val="FFFF00"/>
                </a:solidFill>
              </a:rPr>
              <a:t>w danym roku szkolnym </a:t>
            </a:r>
            <a:r>
              <a:rPr lang="pl-PL" sz="2400" b="1" u="sng" dirty="0" smtClean="0"/>
              <a:t>(wniosek składa się nie później niż do 31 sierpnia).</a:t>
            </a:r>
            <a:endParaRPr lang="pl-PL" sz="2400" b="1" u="sng" dirty="0" smtClean="0">
              <a:solidFill>
                <a:srgbClr val="FFFF00"/>
              </a:solidFill>
            </a:endParaRPr>
          </a:p>
          <a:p>
            <a:pPr marL="6350" indent="-6350">
              <a:buFont typeface="Arial" charset="0"/>
              <a:buNone/>
            </a:pPr>
            <a:endParaRPr lang="pl-PL" sz="1000" b="1" dirty="0" smtClean="0">
              <a:solidFill>
                <a:srgbClr val="FFFF00"/>
              </a:solidFill>
            </a:endParaRPr>
          </a:p>
          <a:p>
            <a:pPr marL="6350" indent="-6350">
              <a:buFont typeface="Arial" charset="0"/>
              <a:buNone/>
            </a:pPr>
            <a:r>
              <a:rPr lang="pl-PL" sz="2400" b="1" u="sng" dirty="0" smtClean="0"/>
              <a:t>Do wniosku należy dołączyć</a:t>
            </a:r>
            <a:r>
              <a:rPr lang="pl-PL" sz="2400" b="1" dirty="0" smtClean="0"/>
              <a:t>: </a:t>
            </a:r>
            <a:r>
              <a:rPr lang="pl-PL" sz="2400" b="1" dirty="0" smtClean="0">
                <a:solidFill>
                  <a:srgbClr val="FFFF00"/>
                </a:solidFill>
              </a:rPr>
              <a:t>orzeczenie</a:t>
            </a:r>
            <a:r>
              <a:rPr lang="pl-PL" sz="2400" b="1" dirty="0" smtClean="0"/>
              <a:t> o potrzebie kształcenia specjalnego oraz </a:t>
            </a:r>
            <a:r>
              <a:rPr lang="pl-PL" sz="2400" b="1" dirty="0" smtClean="0">
                <a:solidFill>
                  <a:srgbClr val="FFFF00"/>
                </a:solidFill>
              </a:rPr>
              <a:t>opinię</a:t>
            </a:r>
            <a:r>
              <a:rPr lang="pl-PL" sz="2400" b="1" dirty="0" smtClean="0"/>
              <a:t> poradni </a:t>
            </a:r>
            <a:r>
              <a:rPr lang="pl-PL" sz="2400" b="1" dirty="0" err="1" smtClean="0"/>
              <a:t>psychologiczno</a:t>
            </a:r>
            <a:r>
              <a:rPr lang="pl-PL" sz="2400" b="1" dirty="0" smtClean="0"/>
              <a:t> – pedagogicznej, z której wynika potrzeba odroczenia dziecka.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1">
      <a:dk1>
        <a:srgbClr val="F8F8F8"/>
      </a:dk1>
      <a:lt1>
        <a:srgbClr val="F8F8F8"/>
      </a:lt1>
      <a:dk2>
        <a:srgbClr val="1F497D"/>
      </a:dk2>
      <a:lt2>
        <a:srgbClr val="F8F8F8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iestandardowy 1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Ką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2752</TotalTime>
  <Words>4141</Words>
  <Application>Microsoft Office PowerPoint</Application>
  <PresentationFormat>Pokaz na ekranie (4:3)</PresentationFormat>
  <Paragraphs>591</Paragraphs>
  <Slides>75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75</vt:i4>
      </vt:variant>
    </vt:vector>
  </HeadingPairs>
  <TitlesOfParts>
    <vt:vector size="81" baseType="lpstr">
      <vt:lpstr>Arial</vt:lpstr>
      <vt:lpstr>Calibri</vt:lpstr>
      <vt:lpstr>Cambria</vt:lpstr>
      <vt:lpstr>Symbol</vt:lpstr>
      <vt:lpstr>Times New Roman</vt:lpstr>
      <vt:lpstr>Motyw pakietu Office</vt:lpstr>
      <vt:lpstr>Specjalne potrzeby edukacyjne dzieci i uczniów</vt:lpstr>
      <vt:lpstr>Kształcenie specjalne</vt:lpstr>
      <vt:lpstr>Organizacja kształcenia specjalnego</vt:lpstr>
      <vt:lpstr>cd. Organizacja kształcenia specjalnego</vt:lpstr>
      <vt:lpstr>Stosowania specjalnej organizacji nauki  i metod pracy </vt:lpstr>
      <vt:lpstr>Kształcenie specjalne</vt:lpstr>
      <vt:lpstr>Prezentacja programu PowerPoint</vt:lpstr>
      <vt:lpstr>Kształcenie uczniów niepełnosprawnych, niedostosowanych społecznie  i zagrożonych niedostosowaniem</vt:lpstr>
      <vt:lpstr>Odroczenie spełniania obowiązku szkolnego –  art. 38 ustawy Prawo oświatowe</vt:lpstr>
      <vt:lpstr>Odroczenie spełniania obowiązku szkolnego –  art. 38 ustawy Prawo</vt:lpstr>
      <vt:lpstr>Szkoły/placówki specjalne zapewniają</vt:lpstr>
      <vt:lpstr>Indywidualny program edukacyjno – terapeutyczny</vt:lpstr>
      <vt:lpstr>cd. Indywidualny program edukacyjno – terapeutyczny</vt:lpstr>
      <vt:lpstr>Wymagane zajęcia rewalidacyjne rozwijające umiejętności komunikacyjne</vt:lpstr>
      <vt:lpstr>Indywidualny program edukacyjno – terapeutyczny</vt:lpstr>
      <vt:lpstr>Indywidualny program  edukacyjno – terapeutyczny </vt:lpstr>
      <vt:lpstr>Prezentacja programu PowerPoint</vt:lpstr>
      <vt:lpstr>Osoby dodatkowo zatrudnione  w szkołach/placówkach  organizujących kształcenie specjalne</vt:lpstr>
      <vt:lpstr>cd. Osoby dodatkowo zatrudnione  w szkołach/placówkach  organizujących kształcenie specjalne</vt:lpstr>
      <vt:lpstr>Pomoc nauczyciela </vt:lpstr>
      <vt:lpstr>Prezentacja programu PowerPoint</vt:lpstr>
      <vt:lpstr>Czas trwania zajęć rewalidacyjnych</vt:lpstr>
      <vt:lpstr>Tygodniowy wymiar godzin  zajęć rewalidacyjnych </vt:lpstr>
      <vt:lpstr>Tygodniowy minimalny wymiar godzin zajęć rewalidacyjnych</vt:lpstr>
      <vt:lpstr>Ważne</vt:lpstr>
      <vt:lpstr>Organizacja oddziałów integracyjnych</vt:lpstr>
      <vt:lpstr>Liczba uczniów niepełnosprawnych  na zajęciach świetlicowych  pozostająca pod opieką jednego nauczyciela</vt:lpstr>
      <vt:lpstr>Dostosowanie wymagań edukacyjnych Rozporządzenie Ministra Edukacji Narodowej z 3 sierpnia 2017 r. w sprawie oceniania, klasyfikowania i promowania uczniów i słuchaczy w szkołach publicznych  (Dz.U. z 2017 r. poz. 1534)</vt:lpstr>
      <vt:lpstr>Dowożenie uczniów niepełnosprawnych (art. 39 ust. 4 ustawy z dnia 14 grudnia 2016r. – Prawo oświatowe)</vt:lpstr>
      <vt:lpstr>Dowożenie dzieci niepełnosprawnych (art. 32 ust. 6 ustawy z dnia 14 grudnia 2016r. – Prawo oświatowe)</vt:lpstr>
      <vt:lpstr>Indywidualne nauczanie, indywidualne obowiązkowe roczne przygotowanie przedszkolne </vt:lpstr>
      <vt:lpstr>cd. Indywidualne nauczanie, indywidualne obowiązkowe roczne przygotowanie przedszkolne</vt:lpstr>
      <vt:lpstr>Indywidualne obowiązkowe roczne przygotowanie przedszkolne  oraz indywidualne nauczanie </vt:lpstr>
      <vt:lpstr>Sposób organizacji zajęć</vt:lpstr>
      <vt:lpstr>Stosownie do możliwości psychofizycznych dziecka/ucznia </vt:lpstr>
      <vt:lpstr>Tygodniowy wymiar godzin  zajęć indywidualnego obowiązkowego rocznego przygotowania przedszkolnego  oraz indywidualnego nauczania</vt:lpstr>
      <vt:lpstr>Prezentacja programu PowerPoint</vt:lpstr>
      <vt:lpstr>Dyrektor organizuje  różne formy uczestniczenia dziecka/ucznia  w życiu przedszkolnym lub szkolnym</vt:lpstr>
      <vt:lpstr>Zawieszenie zajęć  indywidualnego obowiązkowego rocznego przygotowania przedszkolnego  oraz indywidualnego nauczania </vt:lpstr>
      <vt:lpstr>Zaprzestanie organizacji zajęć  indywidualnego obowiązkowego rocznego przygotowania przedszkolnego  oraz indywidualnego nauczania </vt:lpstr>
      <vt:lpstr>Ważne</vt:lpstr>
      <vt:lpstr>Pomoc psychologiczno – pedagogiczna</vt:lpstr>
      <vt:lpstr>cd. Pomoc psychologiczno – pedagogiczna</vt:lpstr>
      <vt:lpstr>Pomoc psychologiczno-pedagogiczna</vt:lpstr>
      <vt:lpstr>Potrzeba objęcia dziecka/ucznia  pomocą psychologiczno-pedagogiczną</vt:lpstr>
      <vt:lpstr>Pomoc psychologiczno-pedagogiczną</vt:lpstr>
      <vt:lpstr>Pomoc psychologiczno – pedagogiczna  w przedszkolu</vt:lpstr>
      <vt:lpstr>Prezentacja programu PowerPoint</vt:lpstr>
      <vt:lpstr>Zindywidualizowana ścieżka  realizacji obowiązkowego rocznego przygotowania przedszkolnego lub kształcenia</vt:lpstr>
      <vt:lpstr>Pomoc psychologiczno-pedagogiczna w placówce </vt:lpstr>
      <vt:lpstr>Pomoc psychologiczno-pedagogiczna   w szkole dla dorosłych</vt:lpstr>
      <vt:lpstr>Prezentacja programu PowerPoint</vt:lpstr>
      <vt:lpstr>Czas trwania zajęć</vt:lpstr>
      <vt:lpstr>Kwalifikacje nauczycieli</vt:lpstr>
      <vt:lpstr>Prezentacja programu PowerPoint</vt:lpstr>
      <vt:lpstr>Prezentacja programu PowerPoint</vt:lpstr>
      <vt:lpstr>Prezentacja programu PowerPoint</vt:lpstr>
      <vt:lpstr>Pomoc psychologiczno-pedagogiczna  dla ucznia posiadającego orzeczenie  o potrzebie kształcenia specjalnego </vt:lpstr>
      <vt:lpstr>Prezentacja programu PowerPoint</vt:lpstr>
      <vt:lpstr>Prezentacja programu PowerPoint</vt:lpstr>
      <vt:lpstr>Prezentacja programu PowerPoint</vt:lpstr>
      <vt:lpstr>Prezentacja programu PowerPoint</vt:lpstr>
      <vt:lpstr>Wczesne wspomaganie rozwoju dziecka</vt:lpstr>
      <vt:lpstr>Prezentacja programu PowerPoint</vt:lpstr>
      <vt:lpstr>Zespoły wczesnego wspomagania</vt:lpstr>
      <vt:lpstr>W skład zespołu wczesnego wspomagania</vt:lpstr>
      <vt:lpstr>Zadania zespołu</vt:lpstr>
      <vt:lpstr>cd. Zadania zespołu</vt:lpstr>
      <vt:lpstr>Prezentacja programu PowerPoint</vt:lpstr>
      <vt:lpstr>Ważne</vt:lpstr>
      <vt:lpstr>Ośrodki  Koordynacyjno – Rehabilitacyjno – Opiekuńcze </vt:lpstr>
      <vt:lpstr>Prezentacja programu PowerPoint</vt:lpstr>
      <vt:lpstr>Zadania Ośrodka</vt:lpstr>
      <vt:lpstr>Prezentacja programu PowerPoint</vt:lpstr>
      <vt:lpstr>Prezentacja programu PowerPoint</vt:lpstr>
    </vt:vector>
  </TitlesOfParts>
  <Company>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Rafał Gołębski</dc:creator>
  <cp:lastModifiedBy>Renata Dziura</cp:lastModifiedBy>
  <cp:revision>481</cp:revision>
  <cp:lastPrinted>2017-10-17T11:03:31Z</cp:lastPrinted>
  <dcterms:created xsi:type="dcterms:W3CDTF">2017-09-29T19:31:29Z</dcterms:created>
  <dcterms:modified xsi:type="dcterms:W3CDTF">2018-09-21T12:05:01Z</dcterms:modified>
</cp:coreProperties>
</file>