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handoutMasterIdLst>
    <p:handoutMasterId r:id="rId48"/>
  </p:handoutMasterIdLst>
  <p:sldIdLst>
    <p:sldId id="256" r:id="rId2"/>
    <p:sldId id="288" r:id="rId3"/>
    <p:sldId id="293" r:id="rId4"/>
    <p:sldId id="294" r:id="rId5"/>
    <p:sldId id="295" r:id="rId6"/>
    <p:sldId id="296" r:id="rId7"/>
    <p:sldId id="300" r:id="rId8"/>
    <p:sldId id="301" r:id="rId9"/>
    <p:sldId id="302" r:id="rId10"/>
    <p:sldId id="303" r:id="rId11"/>
    <p:sldId id="287" r:id="rId12"/>
    <p:sldId id="286" r:id="rId13"/>
    <p:sldId id="292" r:id="rId14"/>
    <p:sldId id="290" r:id="rId15"/>
    <p:sldId id="291"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97" r:id="rId45"/>
    <p:sldId id="298" r:id="rId46"/>
  </p:sldIdLst>
  <p:sldSz cx="9144000" cy="6858000" type="screen4x3"/>
  <p:notesSz cx="9928225" cy="679767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FFFF"/>
    <a:srgbClr val="FFFF00"/>
    <a:srgbClr val="99FF33"/>
    <a:srgbClr val="FFFFFF"/>
    <a:srgbClr val="CDDEF3"/>
    <a:srgbClr val="FF6600"/>
    <a:srgbClr val="CCFF33"/>
    <a:srgbClr val="00FF00"/>
    <a:srgbClr val="00CC00"/>
    <a:srgbClr val="00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horzBarState="minimized">
    <p:restoredLeft sz="20879" autoAdjust="0"/>
    <p:restoredTop sz="0" autoAdjust="0"/>
  </p:normalViewPr>
  <p:slideViewPr>
    <p:cSldViewPr>
      <p:cViewPr>
        <p:scale>
          <a:sx n="100" d="100"/>
          <a:sy n="100" d="100"/>
        </p:scale>
        <p:origin x="-282" y="14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3" y="0"/>
            <a:ext cx="4302230" cy="339884"/>
          </a:xfrm>
          <a:prstGeom prst="rect">
            <a:avLst/>
          </a:prstGeom>
        </p:spPr>
        <p:txBody>
          <a:bodyPr vert="horz" lIns="91435" tIns="45718" rIns="91435" bIns="45718" rtlCol="0"/>
          <a:lstStyle>
            <a:lvl1pPr algn="l">
              <a:defRPr sz="1200"/>
            </a:lvl1pPr>
          </a:lstStyle>
          <a:p>
            <a:endParaRPr lang="pl-PL"/>
          </a:p>
        </p:txBody>
      </p:sp>
      <p:sp>
        <p:nvSpPr>
          <p:cNvPr id="3" name="Symbol zastępczy daty 2"/>
          <p:cNvSpPr>
            <a:spLocks noGrp="1"/>
          </p:cNvSpPr>
          <p:nvPr>
            <p:ph type="dt" sz="quarter" idx="1"/>
          </p:nvPr>
        </p:nvSpPr>
        <p:spPr>
          <a:xfrm>
            <a:off x="5623700" y="0"/>
            <a:ext cx="4302230" cy="339884"/>
          </a:xfrm>
          <a:prstGeom prst="rect">
            <a:avLst/>
          </a:prstGeom>
        </p:spPr>
        <p:txBody>
          <a:bodyPr vert="horz" lIns="91435" tIns="45718" rIns="91435" bIns="45718" rtlCol="0"/>
          <a:lstStyle>
            <a:lvl1pPr algn="r">
              <a:defRPr sz="1200"/>
            </a:lvl1pPr>
          </a:lstStyle>
          <a:p>
            <a:fld id="{C2E36FF3-11BB-4554-966A-DB358B84A034}" type="datetimeFigureOut">
              <a:rPr lang="pl-PL" smtClean="0"/>
              <a:pPr/>
              <a:t>2018-09-27</a:t>
            </a:fld>
            <a:endParaRPr lang="pl-PL"/>
          </a:p>
        </p:txBody>
      </p:sp>
      <p:sp>
        <p:nvSpPr>
          <p:cNvPr id="4" name="Symbol zastępczy stopki 3"/>
          <p:cNvSpPr>
            <a:spLocks noGrp="1"/>
          </p:cNvSpPr>
          <p:nvPr>
            <p:ph type="ftr" sz="quarter" idx="2"/>
          </p:nvPr>
        </p:nvSpPr>
        <p:spPr>
          <a:xfrm>
            <a:off x="3" y="6456611"/>
            <a:ext cx="4302230" cy="339884"/>
          </a:xfrm>
          <a:prstGeom prst="rect">
            <a:avLst/>
          </a:prstGeom>
        </p:spPr>
        <p:txBody>
          <a:bodyPr vert="horz" lIns="91435" tIns="45718" rIns="91435" bIns="45718" rtlCol="0" anchor="b"/>
          <a:lstStyle>
            <a:lvl1pPr algn="l">
              <a:defRPr sz="1200"/>
            </a:lvl1pPr>
          </a:lstStyle>
          <a:p>
            <a:endParaRPr lang="pl-PL"/>
          </a:p>
        </p:txBody>
      </p:sp>
      <p:sp>
        <p:nvSpPr>
          <p:cNvPr id="5" name="Symbol zastępczy numeru slajdu 4"/>
          <p:cNvSpPr>
            <a:spLocks noGrp="1"/>
          </p:cNvSpPr>
          <p:nvPr>
            <p:ph type="sldNum" sz="quarter" idx="3"/>
          </p:nvPr>
        </p:nvSpPr>
        <p:spPr>
          <a:xfrm>
            <a:off x="5623700" y="6456611"/>
            <a:ext cx="4302230" cy="339884"/>
          </a:xfrm>
          <a:prstGeom prst="rect">
            <a:avLst/>
          </a:prstGeom>
        </p:spPr>
        <p:txBody>
          <a:bodyPr vert="horz" lIns="91435" tIns="45718" rIns="91435" bIns="45718" rtlCol="0" anchor="b"/>
          <a:lstStyle>
            <a:lvl1pPr algn="r">
              <a:defRPr sz="1200"/>
            </a:lvl1pPr>
          </a:lstStyle>
          <a:p>
            <a:fld id="{09EC9FED-DAF2-4836-A214-A1AB27DED9D8}" type="slidenum">
              <a:rPr lang="pl-PL" smtClean="0"/>
              <a:pPr/>
              <a:t>‹#›</a:t>
            </a:fld>
            <a:endParaRPr lang="pl-PL"/>
          </a:p>
        </p:txBody>
      </p:sp>
    </p:spTree>
    <p:extLst>
      <p:ext uri="{BB962C8B-B14F-4D97-AF65-F5344CB8AC3E}">
        <p14:creationId xmlns:p14="http://schemas.microsoft.com/office/powerpoint/2010/main" xmlns="" val="342509664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3" y="0"/>
            <a:ext cx="4302230" cy="339884"/>
          </a:xfrm>
          <a:prstGeom prst="rect">
            <a:avLst/>
          </a:prstGeom>
        </p:spPr>
        <p:txBody>
          <a:bodyPr vert="horz" lIns="91435" tIns="45718" rIns="91435" bIns="45718" rtlCol="0"/>
          <a:lstStyle>
            <a:lvl1pPr algn="l">
              <a:defRPr sz="1200"/>
            </a:lvl1pPr>
          </a:lstStyle>
          <a:p>
            <a:endParaRPr lang="pl-PL"/>
          </a:p>
        </p:txBody>
      </p:sp>
      <p:sp>
        <p:nvSpPr>
          <p:cNvPr id="3" name="Symbol zastępczy daty 2"/>
          <p:cNvSpPr>
            <a:spLocks noGrp="1"/>
          </p:cNvSpPr>
          <p:nvPr>
            <p:ph type="dt" idx="1"/>
          </p:nvPr>
        </p:nvSpPr>
        <p:spPr>
          <a:xfrm>
            <a:off x="5623700" y="0"/>
            <a:ext cx="4302230" cy="339884"/>
          </a:xfrm>
          <a:prstGeom prst="rect">
            <a:avLst/>
          </a:prstGeom>
        </p:spPr>
        <p:txBody>
          <a:bodyPr vert="horz" lIns="91435" tIns="45718" rIns="91435" bIns="45718" rtlCol="0"/>
          <a:lstStyle>
            <a:lvl1pPr algn="r">
              <a:defRPr sz="1200"/>
            </a:lvl1pPr>
          </a:lstStyle>
          <a:p>
            <a:fld id="{728EFDB9-CF0A-4B68-AA50-AD707F2C11AA}" type="datetimeFigureOut">
              <a:rPr lang="pl-PL" smtClean="0"/>
              <a:pPr/>
              <a:t>2018-09-27</a:t>
            </a:fld>
            <a:endParaRPr lang="pl-PL"/>
          </a:p>
        </p:txBody>
      </p:sp>
      <p:sp>
        <p:nvSpPr>
          <p:cNvPr id="4" name="Symbol zastępczy obrazu slajdu 3"/>
          <p:cNvSpPr>
            <a:spLocks noGrp="1" noRot="1" noChangeAspect="1"/>
          </p:cNvSpPr>
          <p:nvPr>
            <p:ph type="sldImg" idx="2"/>
          </p:nvPr>
        </p:nvSpPr>
        <p:spPr>
          <a:xfrm>
            <a:off x="3263900" y="509588"/>
            <a:ext cx="3400425" cy="2551112"/>
          </a:xfrm>
          <a:prstGeom prst="rect">
            <a:avLst/>
          </a:prstGeom>
          <a:noFill/>
          <a:ln w="12700">
            <a:solidFill>
              <a:prstClr val="black"/>
            </a:solidFill>
          </a:ln>
        </p:spPr>
        <p:txBody>
          <a:bodyPr vert="horz" lIns="91435" tIns="45718" rIns="91435" bIns="45718" rtlCol="0" anchor="ctr"/>
          <a:lstStyle/>
          <a:p>
            <a:endParaRPr lang="pl-PL"/>
          </a:p>
        </p:txBody>
      </p:sp>
      <p:sp>
        <p:nvSpPr>
          <p:cNvPr id="5" name="Symbol zastępczy notatek 4"/>
          <p:cNvSpPr>
            <a:spLocks noGrp="1"/>
          </p:cNvSpPr>
          <p:nvPr>
            <p:ph type="body" sz="quarter" idx="3"/>
          </p:nvPr>
        </p:nvSpPr>
        <p:spPr>
          <a:xfrm>
            <a:off x="992823" y="3228897"/>
            <a:ext cx="7942580" cy="3058953"/>
          </a:xfrm>
          <a:prstGeom prst="rect">
            <a:avLst/>
          </a:prstGeom>
        </p:spPr>
        <p:txBody>
          <a:bodyPr vert="horz" lIns="91435" tIns="45718" rIns="91435" bIns="45718"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3" y="6456611"/>
            <a:ext cx="4302230" cy="339884"/>
          </a:xfrm>
          <a:prstGeom prst="rect">
            <a:avLst/>
          </a:prstGeom>
        </p:spPr>
        <p:txBody>
          <a:bodyPr vert="horz" lIns="91435" tIns="45718" rIns="91435" bIns="45718" rtlCol="0" anchor="b"/>
          <a:lstStyle>
            <a:lvl1pPr algn="l">
              <a:defRPr sz="1200"/>
            </a:lvl1pPr>
          </a:lstStyle>
          <a:p>
            <a:endParaRPr lang="pl-PL"/>
          </a:p>
        </p:txBody>
      </p:sp>
      <p:sp>
        <p:nvSpPr>
          <p:cNvPr id="7" name="Symbol zastępczy numeru slajdu 6"/>
          <p:cNvSpPr>
            <a:spLocks noGrp="1"/>
          </p:cNvSpPr>
          <p:nvPr>
            <p:ph type="sldNum" sz="quarter" idx="5"/>
          </p:nvPr>
        </p:nvSpPr>
        <p:spPr>
          <a:xfrm>
            <a:off x="5623700" y="6456611"/>
            <a:ext cx="4302230" cy="339884"/>
          </a:xfrm>
          <a:prstGeom prst="rect">
            <a:avLst/>
          </a:prstGeom>
        </p:spPr>
        <p:txBody>
          <a:bodyPr vert="horz" lIns="91435" tIns="45718" rIns="91435" bIns="45718" rtlCol="0" anchor="b"/>
          <a:lstStyle>
            <a:lvl1pPr algn="r">
              <a:defRPr sz="1200"/>
            </a:lvl1pPr>
          </a:lstStyle>
          <a:p>
            <a:fld id="{71FFD4F5-0CBA-436C-8A0A-CD7D79C9FEF6}" type="slidenum">
              <a:rPr lang="pl-PL" smtClean="0"/>
              <a:pPr/>
              <a:t>‹#›</a:t>
            </a:fld>
            <a:endParaRPr lang="pl-PL"/>
          </a:p>
        </p:txBody>
      </p:sp>
    </p:spTree>
    <p:extLst>
      <p:ext uri="{BB962C8B-B14F-4D97-AF65-F5344CB8AC3E}">
        <p14:creationId xmlns:p14="http://schemas.microsoft.com/office/powerpoint/2010/main" xmlns="" val="387968305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71FFD4F5-0CBA-436C-8A0A-CD7D79C9FEF6}" type="slidenum">
              <a:rPr lang="pl-PL" smtClean="0"/>
              <a:pPr/>
              <a:t>1</a:t>
            </a:fld>
            <a:endParaRPr lang="pl-PL" dirty="0"/>
          </a:p>
        </p:txBody>
      </p:sp>
      <p:sp>
        <p:nvSpPr>
          <p:cNvPr id="5" name="Symbol zastępczy nagłówka 4"/>
          <p:cNvSpPr>
            <a:spLocks noGrp="1"/>
          </p:cNvSpPr>
          <p:nvPr>
            <p:ph type="hdr" sz="quarter" idx="11"/>
          </p:nvPr>
        </p:nvSpPr>
        <p:spPr/>
        <p:txBody>
          <a:bodyPr/>
          <a:lstStyle/>
          <a:p>
            <a:endParaRPr lang="pl-PL" dirty="0"/>
          </a:p>
        </p:txBody>
      </p:sp>
    </p:spTree>
    <p:extLst>
      <p:ext uri="{BB962C8B-B14F-4D97-AF65-F5344CB8AC3E}">
        <p14:creationId xmlns:p14="http://schemas.microsoft.com/office/powerpoint/2010/main" xmlns="" val="2536340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agłówka 3"/>
          <p:cNvSpPr>
            <a:spLocks noGrp="1"/>
          </p:cNvSpPr>
          <p:nvPr>
            <p:ph type="hdr" sz="quarter" idx="10"/>
          </p:nvPr>
        </p:nvSpPr>
        <p:spPr/>
        <p:txBody>
          <a:bodyPr/>
          <a:lstStyle/>
          <a:p>
            <a:endParaRPr lang="pl-PL"/>
          </a:p>
        </p:txBody>
      </p:sp>
      <p:sp>
        <p:nvSpPr>
          <p:cNvPr id="5" name="Symbol zastępczy numeru slajdu 4"/>
          <p:cNvSpPr>
            <a:spLocks noGrp="1"/>
          </p:cNvSpPr>
          <p:nvPr>
            <p:ph type="sldNum" sz="quarter" idx="11"/>
          </p:nvPr>
        </p:nvSpPr>
        <p:spPr/>
        <p:txBody>
          <a:bodyPr/>
          <a:lstStyle/>
          <a:p>
            <a:fld id="{71FFD4F5-0CBA-436C-8A0A-CD7D79C9FEF6}" type="slidenum">
              <a:rPr lang="pl-PL" smtClean="0"/>
              <a:pPr/>
              <a:t>14</a:t>
            </a:fld>
            <a:endParaRPr lang="pl-PL"/>
          </a:p>
        </p:txBody>
      </p:sp>
    </p:spTree>
    <p:extLst>
      <p:ext uri="{BB962C8B-B14F-4D97-AF65-F5344CB8AC3E}">
        <p14:creationId xmlns:p14="http://schemas.microsoft.com/office/powerpoint/2010/main" xmlns="" val="4089359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lvl1pPr>
              <a:defRPr baseline="0">
                <a:solidFill>
                  <a:schemeClr val="bg1"/>
                </a:solidFill>
              </a:defRPr>
            </a:lvl1pPr>
          </a:lstStyle>
          <a:p>
            <a:r>
              <a:rPr lang="pl-PL" dirty="0" smtClean="0"/>
              <a:t>Kliknij, aby edytować styl</a:t>
            </a:r>
            <a:endParaRPr lang="pl-PL" dirty="0"/>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smtClean="0"/>
              <a:t>Kliknij, aby edytować styl wzorca podtytułu</a:t>
            </a:r>
            <a:endParaRPr lang="pl-PL" dirty="0"/>
          </a:p>
        </p:txBody>
      </p:sp>
    </p:spTree>
    <p:extLst>
      <p:ext uri="{BB962C8B-B14F-4D97-AF65-F5344CB8AC3E}">
        <p14:creationId xmlns:p14="http://schemas.microsoft.com/office/powerpoint/2010/main" xmlns="" val="14116921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xmlns="" val="151691798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xmlns="" val="27084951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b="0" u="none">
                <a:effectLst>
                  <a:outerShdw blurRad="38100" dist="38100" dir="2700000" algn="tl">
                    <a:srgbClr val="000000">
                      <a:alpha val="43137"/>
                    </a:srgbClr>
                  </a:outerShdw>
                </a:effectLst>
              </a:defRPr>
            </a:lvl1pPr>
          </a:lstStyle>
          <a:p>
            <a:r>
              <a:rPr lang="pl-PL" dirty="0" smtClean="0"/>
              <a:t>Kliknij, aby edytować styl</a:t>
            </a:r>
            <a:endParaRPr lang="pl-PL" dirty="0"/>
          </a:p>
        </p:txBody>
      </p:sp>
      <p:sp>
        <p:nvSpPr>
          <p:cNvPr id="3" name="Symbol zastępczy zawartości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extLst>
      <p:ext uri="{BB962C8B-B14F-4D97-AF65-F5344CB8AC3E}">
        <p14:creationId xmlns:p14="http://schemas.microsoft.com/office/powerpoint/2010/main" xmlns="" val="21392503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dirty="0" smtClean="0"/>
              <a:t>Kliknij, aby edytować styl</a:t>
            </a:r>
            <a:endParaRPr lang="pl-PL" dirty="0"/>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Tree>
    <p:extLst>
      <p:ext uri="{BB962C8B-B14F-4D97-AF65-F5344CB8AC3E}">
        <p14:creationId xmlns:p14="http://schemas.microsoft.com/office/powerpoint/2010/main" xmlns="" val="18242735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pl-PL" dirty="0" smtClean="0"/>
              <a:t>Kliknij, aby edytować styl</a:t>
            </a:r>
            <a:endParaRPr lang="pl-PL" dirty="0"/>
          </a:p>
        </p:txBody>
      </p:sp>
      <p:sp>
        <p:nvSpPr>
          <p:cNvPr id="3" name="Symbol zastępczy zawartości 2"/>
          <p:cNvSpPr>
            <a:spLocks noGrp="1"/>
          </p:cNvSpPr>
          <p:nvPr>
            <p:ph sz="half" idx="1"/>
          </p:nvPr>
        </p:nvSpPr>
        <p:spPr>
          <a:xfrm>
            <a:off x="457200" y="1600200"/>
            <a:ext cx="4038600" cy="4525963"/>
          </a:xfr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zawartości 3"/>
          <p:cNvSpPr>
            <a:spLocks noGrp="1"/>
          </p:cNvSpPr>
          <p:nvPr>
            <p:ph sz="half" idx="2"/>
          </p:nvPr>
        </p:nvSpPr>
        <p:spPr>
          <a:xfrm>
            <a:off x="4648200" y="1600200"/>
            <a:ext cx="4038600" cy="4525963"/>
          </a:xfr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8" name="Symbol zastępczy stopki 4"/>
          <p:cNvSpPr txBox="1">
            <a:spLocks/>
          </p:cNvSpPr>
          <p:nvPr userDrawn="1"/>
        </p:nvSpPr>
        <p:spPr>
          <a:xfrm>
            <a:off x="-3767" y="6356350"/>
            <a:ext cx="9144000" cy="501650"/>
          </a:xfrm>
          <a:prstGeom prst="rect">
            <a:avLst/>
          </a:prstGeom>
          <a:solidFill>
            <a:srgbClr val="081422"/>
          </a:solidFill>
        </p:spPr>
        <p:txBody>
          <a:bodyPr vert="horz" lIns="91440" tIns="45720" rIns="91440" bIns="45720" rtlCol="0" anchor="ctr"/>
          <a:lstStyle>
            <a:defPPr>
              <a:defRPr lang="pl-PL"/>
            </a:defPPr>
            <a:lvl1pPr marL="0" algn="ctr" defTabSz="914400" rtl="0" eaLnBrk="1" latinLnBrk="0" hangingPunct="1">
              <a:defRPr sz="1200" kern="1200">
                <a:solidFill>
                  <a:schemeClr val="tx1">
                    <a:tint val="75000"/>
                  </a:schemeClr>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mtClean="0"/>
              <a:t>Kuratorium  Oświaty  w  Katowicach  -  Delegatura  w  Częstochowie</a:t>
            </a:r>
            <a:endParaRPr lang="pl-PL" dirty="0"/>
          </a:p>
        </p:txBody>
      </p:sp>
    </p:spTree>
    <p:extLst>
      <p:ext uri="{BB962C8B-B14F-4D97-AF65-F5344CB8AC3E}">
        <p14:creationId xmlns:p14="http://schemas.microsoft.com/office/powerpoint/2010/main" xmlns="" val="11222833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pl-PL" dirty="0" smtClean="0"/>
              <a:t>Kliknij, aby edytować styl</a:t>
            </a:r>
            <a:endParaRPr lang="pl-PL" dirty="0"/>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effectLst>
                  <a:outerShdw blurRad="38100" dist="38100" dir="2700000" algn="tl">
                    <a:srgbClr val="000000">
                      <a:alpha val="43137"/>
                    </a:srgbClr>
                  </a:outerShdw>
                </a:effectLst>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extLst>
      <p:ext uri="{BB962C8B-B14F-4D97-AF65-F5344CB8AC3E}">
        <p14:creationId xmlns:p14="http://schemas.microsoft.com/office/powerpoint/2010/main" xmlns="" val="39427047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extLst>
      <p:ext uri="{BB962C8B-B14F-4D97-AF65-F5344CB8AC3E}">
        <p14:creationId xmlns:p14="http://schemas.microsoft.com/office/powerpoint/2010/main" xmlns="" val="16692419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124542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extLst>
      <p:ext uri="{BB962C8B-B14F-4D97-AF65-F5344CB8AC3E}">
        <p14:creationId xmlns:p14="http://schemas.microsoft.com/office/powerpoint/2010/main" xmlns="" val="2165788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extLst>
      <p:ext uri="{BB962C8B-B14F-4D97-AF65-F5344CB8AC3E}">
        <p14:creationId xmlns:p14="http://schemas.microsoft.com/office/powerpoint/2010/main" xmlns="" val="4440112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7000">
              <a:srgbClr val="3176C9"/>
            </a:gs>
            <a:gs pos="0">
              <a:srgbClr val="040910"/>
            </a:gs>
          </a:gsLst>
          <a:lin ang="16200000" scaled="1"/>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dirty="0" smtClean="0"/>
              <a:t>Kliknij, aby edytować styl</a:t>
            </a:r>
            <a:endParaRPr lang="pl-PL" dirty="0"/>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extLst>
      <p:ext uri="{BB962C8B-B14F-4D97-AF65-F5344CB8AC3E}">
        <p14:creationId xmlns:p14="http://schemas.microsoft.com/office/powerpoint/2010/main" xmlns="" val="561334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effectLst>
                  <a:outerShdw blurRad="38100" dist="38100" dir="2700000" algn="tl">
                    <a:srgbClr val="000000">
                      <a:alpha val="43137"/>
                    </a:srgbClr>
                  </a:outerShdw>
                </a:effectLst>
              </a:rPr>
              <a:t>Kuratorium Oświaty</a:t>
            </a:r>
            <a:br>
              <a:rPr lang="pl-PL" dirty="0" smtClean="0">
                <a:effectLst>
                  <a:outerShdw blurRad="38100" dist="38100" dir="2700000" algn="tl">
                    <a:srgbClr val="000000">
                      <a:alpha val="43137"/>
                    </a:srgbClr>
                  </a:outerShdw>
                </a:effectLst>
              </a:rPr>
            </a:br>
            <a:r>
              <a:rPr lang="pl-PL" dirty="0" smtClean="0">
                <a:effectLst>
                  <a:outerShdw blurRad="38100" dist="38100" dir="2700000" algn="tl">
                    <a:srgbClr val="000000">
                      <a:alpha val="43137"/>
                    </a:srgbClr>
                  </a:outerShdw>
                </a:effectLst>
              </a:rPr>
              <a:t>w Katowicach</a:t>
            </a:r>
            <a:endParaRPr lang="pl-PL" dirty="0">
              <a:effectLst>
                <a:outerShdw blurRad="38100" dist="38100" dir="2700000" algn="tl">
                  <a:srgbClr val="000000">
                    <a:alpha val="43137"/>
                  </a:srgbClr>
                </a:outerShdw>
              </a:effectLst>
            </a:endParaRPr>
          </a:p>
        </p:txBody>
      </p:sp>
      <p:sp>
        <p:nvSpPr>
          <p:cNvPr id="3" name="Podtytuł 2"/>
          <p:cNvSpPr>
            <a:spLocks noGrp="1"/>
          </p:cNvSpPr>
          <p:nvPr>
            <p:ph type="subTitle" idx="1"/>
          </p:nvPr>
        </p:nvSpPr>
        <p:spPr>
          <a:xfrm>
            <a:off x="1371600" y="3886200"/>
            <a:ext cx="6400800" cy="694928"/>
          </a:xfrm>
        </p:spPr>
        <p:txBody>
          <a:bodyPr/>
          <a:lstStyle/>
          <a:p>
            <a:r>
              <a:rPr lang="pl-PL" dirty="0" smtClean="0">
                <a:solidFill>
                  <a:srgbClr val="CDDEF3"/>
                </a:solidFill>
                <a:effectLst>
                  <a:outerShdw blurRad="38100" dist="38100" dir="2700000" algn="tl">
                    <a:srgbClr val="000000">
                      <a:alpha val="43137"/>
                    </a:srgbClr>
                  </a:outerShdw>
                </a:effectLst>
                <a:latin typeface="+mn-lt"/>
              </a:rPr>
              <a:t>Delegatura w Częstochowie</a:t>
            </a:r>
            <a:endParaRPr lang="pl-PL" dirty="0">
              <a:solidFill>
                <a:srgbClr val="CDDEF3"/>
              </a:solidFill>
              <a:effectLst>
                <a:outerShdw blurRad="38100" dist="38100" dir="2700000" algn="tl">
                  <a:srgbClr val="000000">
                    <a:alpha val="43137"/>
                  </a:srgbClr>
                </a:outerShdw>
              </a:effectLst>
              <a:latin typeface="+mn-lt"/>
            </a:endParaRPr>
          </a:p>
        </p:txBody>
      </p:sp>
      <p:cxnSp>
        <p:nvCxnSpPr>
          <p:cNvPr id="5" name="Łącznik prostoliniowy 4"/>
          <p:cNvCxnSpPr/>
          <p:nvPr/>
        </p:nvCxnSpPr>
        <p:spPr>
          <a:xfrm>
            <a:off x="683568" y="3645024"/>
            <a:ext cx="7776864" cy="0"/>
          </a:xfrm>
          <a:prstGeom prst="line">
            <a:avLst/>
          </a:prstGeom>
          <a:ln w="12700" cmpd="dbl">
            <a:solidFill>
              <a:srgbClr val="3399FF"/>
            </a:solidFill>
          </a:ln>
        </p:spPr>
        <p:style>
          <a:lnRef idx="1">
            <a:schemeClr val="accent1"/>
          </a:lnRef>
          <a:fillRef idx="0">
            <a:schemeClr val="accent1"/>
          </a:fillRef>
          <a:effectRef idx="0">
            <a:schemeClr val="accent1"/>
          </a:effectRef>
          <a:fontRef idx="minor">
            <a:schemeClr val="tx1"/>
          </a:fontRef>
        </p:style>
      </p:cxnSp>
      <p:sp>
        <p:nvSpPr>
          <p:cNvPr id="7" name="Podtytuł 2"/>
          <p:cNvSpPr txBox="1">
            <a:spLocks/>
          </p:cNvSpPr>
          <p:nvPr/>
        </p:nvSpPr>
        <p:spPr>
          <a:xfrm>
            <a:off x="1115616" y="4822302"/>
            <a:ext cx="6912768" cy="195715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pl-PL" sz="2400" b="1" dirty="0">
              <a:solidFill>
                <a:schemeClr val="bg1"/>
              </a:solidFill>
              <a:effectLst>
                <a:outerShdw blurRad="38100" dist="38100" dir="2700000" algn="tl">
                  <a:srgbClr val="000000">
                    <a:alpha val="43137"/>
                  </a:srgbClr>
                </a:outerShdw>
              </a:effectLst>
            </a:endParaRPr>
          </a:p>
        </p:txBody>
      </p:sp>
      <p:pic>
        <p:nvPicPr>
          <p:cNvPr id="8" name="Obraz 7"/>
          <p:cNvPicPr/>
          <p:nvPr/>
        </p:nvPicPr>
        <p:blipFill rotWithShape="1">
          <a:blip r:embed="rId3">
            <a:extLst>
              <a:ext uri="{BEBA8EAE-BF5A-486C-A8C5-ECC9F3942E4B}">
                <a14:imgProps xmlns:a14="http://schemas.microsoft.com/office/drawing/2010/main" xmlns="">
                  <a14:imgLayer r:embed="rId4">
                    <a14:imgEffect>
                      <a14:backgroundRemoval t="3763" b="22813" l="3824" r="92353"/>
                    </a14:imgEffect>
                  </a14:imgLayer>
                </a14:imgProps>
              </a:ext>
              <a:ext uri="{28A0092B-C50C-407E-A947-70E740481C1C}">
                <a14:useLocalDpi xmlns:a14="http://schemas.microsoft.com/office/drawing/2010/main" xmlns="" val="0"/>
              </a:ext>
            </a:extLst>
          </a:blip>
          <a:srcRect l="2261" t="3426" r="8110" b="77017"/>
          <a:stretch/>
        </p:blipFill>
        <p:spPr bwMode="auto">
          <a:xfrm>
            <a:off x="107504" y="4151898"/>
            <a:ext cx="1728192" cy="2361862"/>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65792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858157"/>
            <a:ext cx="9144000" cy="5141686"/>
          </a:xfrm>
          <a:prstGeom prst="rect">
            <a:avLst/>
          </a:prstGeom>
        </p:spPr>
      </p:pic>
    </p:spTree>
    <p:extLst>
      <p:ext uri="{BB962C8B-B14F-4D97-AF65-F5344CB8AC3E}">
        <p14:creationId xmlns:p14="http://schemas.microsoft.com/office/powerpoint/2010/main" xmlns="" val="3720177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7504" y="188640"/>
            <a:ext cx="8928992" cy="6552728"/>
          </a:xfrm>
        </p:spPr>
        <p:txBody>
          <a:bodyPr>
            <a:normAutofit fontScale="47500" lnSpcReduction="20000"/>
          </a:bodyPr>
          <a:lstStyle/>
          <a:p>
            <a:pPr marL="0" indent="0">
              <a:buNone/>
            </a:pPr>
            <a:r>
              <a:rPr lang="pl-PL" sz="3400" b="1" dirty="0" smtClean="0">
                <a:solidFill>
                  <a:srgbClr val="FFFF00"/>
                </a:solidFill>
              </a:rPr>
              <a:t>Ministerstwo </a:t>
            </a:r>
            <a:r>
              <a:rPr lang="pl-PL" sz="3400" b="1" dirty="0">
                <a:solidFill>
                  <a:srgbClr val="FFFF00"/>
                </a:solidFill>
              </a:rPr>
              <a:t>Edukacji Narodowej przygotowało kampanię informacyjną, skierowaną do rodziców i uczniów klas VIII szkoły podstawowej i klas III gimnazjów, dotyczącą rekrutacji na rok szkolny 2019/2020. </a:t>
            </a:r>
          </a:p>
          <a:p>
            <a:pPr marL="0" indent="0">
              <a:buNone/>
            </a:pPr>
            <a:endParaRPr lang="pl-PL" sz="3400" b="1" dirty="0">
              <a:solidFill>
                <a:srgbClr val="FFFF00"/>
              </a:solidFill>
            </a:endParaRPr>
          </a:p>
          <a:p>
            <a:pPr marL="0" indent="0">
              <a:buNone/>
            </a:pPr>
            <a:r>
              <a:rPr lang="pl-PL" dirty="0"/>
              <a:t>Na stronie </a:t>
            </a:r>
            <a:r>
              <a:rPr lang="pl-PL" b="1" dirty="0">
                <a:solidFill>
                  <a:srgbClr val="FFFF00"/>
                </a:solidFill>
              </a:rPr>
              <a:t>www.men.gov.pl/rekrutacja</a:t>
            </a:r>
            <a:r>
              <a:rPr lang="pl-PL" dirty="0"/>
              <a:t> zostały zamieszczone najważniejsze pytania </a:t>
            </a:r>
            <a:r>
              <a:rPr lang="pl-PL" dirty="0" smtClean="0"/>
              <a:t>i </a:t>
            </a:r>
            <a:r>
              <a:rPr lang="pl-PL" dirty="0"/>
              <a:t>odpowiedzi dotyczące rekrutacji, terminy egzaminów po szkole podstawowej </a:t>
            </a:r>
            <a:r>
              <a:rPr lang="pl-PL" dirty="0" smtClean="0"/>
              <a:t>oraz </a:t>
            </a:r>
            <a:r>
              <a:rPr lang="pl-PL" dirty="0"/>
              <a:t>gimnazjum, a także sposób punktowania ocen na świadectwie oraz wyników egzaminów. Informacje z przeznaczeniem dla uczniów i ich rodziców będą aktualizowane </a:t>
            </a:r>
            <a:r>
              <a:rPr lang="pl-PL" dirty="0" smtClean="0"/>
              <a:t>i </a:t>
            </a:r>
            <a:r>
              <a:rPr lang="pl-PL" dirty="0"/>
              <a:t>uzupełniane o nowe treści.</a:t>
            </a:r>
          </a:p>
          <a:p>
            <a:pPr marL="0" indent="0">
              <a:buNone/>
            </a:pPr>
            <a:endParaRPr lang="pl-PL" dirty="0"/>
          </a:p>
          <a:p>
            <a:pPr marL="0" indent="0">
              <a:buNone/>
            </a:pPr>
            <a:r>
              <a:rPr lang="pl-PL" dirty="0"/>
              <a:t>Warto podkreślić, </a:t>
            </a:r>
            <a:r>
              <a:rPr lang="pl-PL" b="1" dirty="0">
                <a:solidFill>
                  <a:srgbClr val="99FF33"/>
                </a:solidFill>
              </a:rPr>
              <a:t>że już wkrótce do uczniów i ich rodziców trafią ulotki dotyczące rekrutacji na rok szkolny 2019/2020</a:t>
            </a:r>
            <a:r>
              <a:rPr lang="pl-PL" dirty="0"/>
              <a:t>. Będą to kolejne materiały  informacyjne związane </a:t>
            </a:r>
            <a:r>
              <a:rPr lang="pl-PL" dirty="0" smtClean="0"/>
              <a:t>z </a:t>
            </a:r>
            <a:r>
              <a:rPr lang="pl-PL" dirty="0"/>
              <a:t>naborem do szkół ponadpodstawowych i ponadgimnazjalnych. </a:t>
            </a:r>
          </a:p>
          <a:p>
            <a:pPr marL="0" indent="0">
              <a:buNone/>
            </a:pPr>
            <a:endParaRPr lang="pl-PL" dirty="0"/>
          </a:p>
          <a:p>
            <a:pPr marL="0" indent="0">
              <a:buNone/>
            </a:pPr>
            <a:r>
              <a:rPr lang="pl-PL" dirty="0"/>
              <a:t>Dodatkowo we wszystkich </a:t>
            </a:r>
            <a:r>
              <a:rPr lang="pl-PL" b="1" dirty="0">
                <a:solidFill>
                  <a:srgbClr val="FFFF00"/>
                </a:solidFill>
              </a:rPr>
              <a:t>kuratoriach oświaty zostały utworzone specjalne punkty informacyjne</a:t>
            </a:r>
            <a:r>
              <a:rPr lang="pl-PL" dirty="0"/>
              <a:t>, w których można uzyskać informacje dotyczące sytuacji szkół w województwie. Pełna lista kontaktów dostępna jest na stronie internetowej </a:t>
            </a:r>
            <a:r>
              <a:rPr lang="pl-PL" b="1" dirty="0">
                <a:solidFill>
                  <a:srgbClr val="FFFF00"/>
                </a:solidFill>
              </a:rPr>
              <a:t>www.men.gov.pl/rekutacja/kontakty-do-kuratoriow</a:t>
            </a:r>
            <a:r>
              <a:rPr lang="pl-PL" dirty="0"/>
              <a:t>.</a:t>
            </a:r>
          </a:p>
          <a:p>
            <a:pPr marL="0" indent="0">
              <a:buNone/>
            </a:pPr>
            <a:endParaRPr lang="pl-PL" dirty="0"/>
          </a:p>
          <a:p>
            <a:pPr marL="0" indent="0">
              <a:buNone/>
            </a:pPr>
            <a:r>
              <a:rPr lang="pl-PL" dirty="0"/>
              <a:t>W 2019 roku o przyjęcie do szkół ponadpodstawowych i ponadgimnazjalnych będą ubiegali się pierwsi absolwenci 8-letniej szkoły podstawowej oraz absolwenci ostatniej klasy gimnazjum. </a:t>
            </a:r>
            <a:endParaRPr lang="pl-PL" dirty="0" smtClean="0"/>
          </a:p>
          <a:p>
            <a:pPr marL="0" indent="0">
              <a:buNone/>
            </a:pPr>
            <a:endParaRPr lang="pl-PL" sz="3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marL="0" indent="0">
              <a:buNone/>
            </a:pPr>
            <a:r>
              <a:rPr lang="pl-PL" sz="3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Postępowania </a:t>
            </a:r>
            <a:r>
              <a:rPr lang="pl-PL" sz="3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rekrutacyjne dla tych dwóch grup uczniów zostaną przeprowadzone odrębnie, co oznacza, że nie będą oni rywalizowali o te same miejsca </a:t>
            </a:r>
            <a:r>
              <a:rPr lang="pl-PL" sz="3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w </a:t>
            </a:r>
            <a:r>
              <a:rPr lang="pl-PL" sz="3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szkołach. Będą ubiegać się o miejsca przewidziane tylko dla absolwenta konkretnej szkoły.</a:t>
            </a:r>
          </a:p>
          <a:p>
            <a:pPr marL="0" indent="0">
              <a:buNone/>
            </a:pPr>
            <a:endParaRPr lang="pl-PL" dirty="0"/>
          </a:p>
          <a:p>
            <a:pPr marL="0" indent="0">
              <a:buNone/>
            </a:pPr>
            <a:r>
              <a:rPr lang="pl-PL" dirty="0"/>
              <a:t>Uczniowie, którzy w czerwcu 2019 r. ukończą naukę w szkole podstawowej, mogą zostać przyjęci do 4-letniego liceum ogólnokształcącego, 5-letniego technikum lub 3-letniej branżowej szkoły I stopnia. Z kolei absolwenci gimnazjum będą ubiegać się o przyjęcie </a:t>
            </a:r>
            <a:r>
              <a:rPr lang="pl-PL" dirty="0">
                <a:effectLst/>
              </a:rPr>
              <a:t>do 3-letniego liceum ogólnokształcącego, 4-letniego technikum lub 3-letniej branżowej szkoły I stopnia.</a:t>
            </a:r>
            <a:endParaRPr lang="pl-PL" dirty="0"/>
          </a:p>
        </p:txBody>
      </p:sp>
    </p:spTree>
    <p:extLst>
      <p:ext uri="{BB962C8B-B14F-4D97-AF65-F5344CB8AC3E}">
        <p14:creationId xmlns:p14="http://schemas.microsoft.com/office/powerpoint/2010/main" xmlns="" val="2831982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7504" y="188640"/>
            <a:ext cx="8928992" cy="6552728"/>
          </a:xfrm>
        </p:spPr>
        <p:txBody>
          <a:bodyPr>
            <a:normAutofit fontScale="55000" lnSpcReduction="20000"/>
          </a:bodyPr>
          <a:lstStyle/>
          <a:p>
            <a:pPr marL="0" indent="0">
              <a:buNone/>
            </a:pPr>
            <a:r>
              <a:rPr lang="pl-PL" b="1" dirty="0">
                <a:solidFill>
                  <a:srgbClr val="FFFF00"/>
                </a:solidFill>
              </a:rPr>
              <a:t>Kryteria rekrutacyjne do szkół ponadgimnazjalnych i szkół ponadpodstawowych zostały określone w odrębnych przepisach ustawowych. </a:t>
            </a:r>
            <a:r>
              <a:rPr lang="pl-PL" dirty="0"/>
              <a:t>W pierwszym etapie postępowania rekrutacyjnego będą obowiązywały następujące kryteria:</a:t>
            </a:r>
          </a:p>
          <a:p>
            <a:pPr marL="0" indent="0">
              <a:buNone/>
            </a:pPr>
            <a:r>
              <a:rPr lang="pl-PL" dirty="0"/>
              <a:t>•	wyniki egzaminu ósmoklasisty lub egzaminu gimnazjalnego,</a:t>
            </a:r>
          </a:p>
          <a:p>
            <a:pPr marL="0" indent="0">
              <a:buNone/>
            </a:pPr>
            <a:r>
              <a:rPr lang="pl-PL" dirty="0"/>
              <a:t>•	oceny (na świadectwie ukończenia szkoły podstawowej lub gimnazjum) z języka polskiego i z dwóch obowiązkowych zajęć edukacyjnych ustalonych przez dyrektora szkoły przeprowadzającego rekrutację,</a:t>
            </a:r>
          </a:p>
          <a:p>
            <a:pPr marL="0" indent="0">
              <a:buNone/>
            </a:pPr>
            <a:r>
              <a:rPr lang="pl-PL" dirty="0"/>
              <a:t>•	świadectwo ukończenia szkoły podstawowej lub gimnazjum z wyróżnieniem,</a:t>
            </a:r>
          </a:p>
          <a:p>
            <a:pPr marL="0" indent="0">
              <a:buNone/>
            </a:pPr>
            <a:r>
              <a:rPr lang="pl-PL" dirty="0"/>
              <a:t>•	szczególne osiągnięcia wymienione na świadectwie ukończenia szkoły podstawowej lub gimnazjum.</a:t>
            </a:r>
          </a:p>
          <a:p>
            <a:pPr marL="0" indent="0">
              <a:buNone/>
            </a:pPr>
            <a:r>
              <a:rPr lang="pl-PL" b="1" dirty="0">
                <a:solidFill>
                  <a:srgbClr val="FFFF00"/>
                </a:solidFill>
              </a:rPr>
              <a:t>Kryteria rekrutacyjne dla absolwentów szkoły podstawowej i gimnazjum są takie same, </a:t>
            </a:r>
          </a:p>
          <a:p>
            <a:pPr marL="0" indent="0">
              <a:buNone/>
            </a:pPr>
            <a:r>
              <a:rPr lang="pl-PL" b="1" dirty="0">
                <a:solidFill>
                  <a:srgbClr val="FFFF00"/>
                </a:solidFill>
              </a:rPr>
              <a:t>ale inny jest sposób ich punktowania. Wynika to z odmiennego zakresu egzaminu gimnazjalnego i egzaminu ósmoklasisty.</a:t>
            </a:r>
          </a:p>
          <a:p>
            <a:pPr marL="0" indent="0">
              <a:buNone/>
            </a:pPr>
            <a:endParaRPr lang="pl-PL" dirty="0"/>
          </a:p>
          <a:p>
            <a:pPr marL="0" indent="0">
              <a:buNone/>
            </a:pPr>
            <a:r>
              <a:rPr lang="pl-PL" dirty="0"/>
              <a:t>W pierwszej kolejności do szkół zostaną przyjęci laureaci konkursów przedmiotowych organizowanych przez kuratora oświaty oraz laureaci i finaliści olimpiad przedmiotowych organizowanych wyłącznie przez podmioty wyłonione w konkursie ogłoszonym przez Ministra Edukacji Narodowej. Wykaz konkursów znajduje się na stronach kuratoriów oświaty, a olimpiad przedmiotowych na stronie MEN.</a:t>
            </a:r>
          </a:p>
          <a:p>
            <a:pPr marL="0" indent="0">
              <a:buNone/>
            </a:pPr>
            <a:endParaRPr lang="pl-PL" dirty="0"/>
          </a:p>
          <a:p>
            <a:pPr marL="0" indent="0">
              <a:buNone/>
            </a:pPr>
            <a:r>
              <a:rPr lang="pl-PL" dirty="0"/>
              <a:t>Warto przypomnieć, że w sierpniu br. szkołom podstawowym oraz gimnazjom został przekazany specjalny plakat informujący o rekrutacji (można go pobrać także ze strony www.men.gov.pl/rekrutacja). Już w maju br. Minister Edukacji Narodowej Anna Zalewska skierowała list do rodziców i opiekunów uczniów, którzy w czerwcu 2019 r. ukończą naukę w szkole podstawowej i gimnazjum.</a:t>
            </a:r>
          </a:p>
          <a:p>
            <a:pPr marL="0" indent="0">
              <a:buNone/>
            </a:pPr>
            <a:endParaRPr lang="pl-PL" dirty="0"/>
          </a:p>
        </p:txBody>
      </p:sp>
    </p:spTree>
    <p:extLst>
      <p:ext uri="{BB962C8B-B14F-4D97-AF65-F5344CB8AC3E}">
        <p14:creationId xmlns:p14="http://schemas.microsoft.com/office/powerpoint/2010/main" xmlns="" val="1521706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rotWithShape="1">
          <a:blip r:embed="rId2"/>
          <a:srcRect l="14563" t="13825" r="38778" b="4227"/>
          <a:stretch/>
        </p:blipFill>
        <p:spPr>
          <a:xfrm>
            <a:off x="2131541" y="0"/>
            <a:ext cx="4880918" cy="6858000"/>
          </a:xfrm>
          <a:prstGeom prst="rect">
            <a:avLst/>
          </a:prstGeom>
        </p:spPr>
      </p:pic>
    </p:spTree>
    <p:extLst>
      <p:ext uri="{BB962C8B-B14F-4D97-AF65-F5344CB8AC3E}">
        <p14:creationId xmlns:p14="http://schemas.microsoft.com/office/powerpoint/2010/main" xmlns="" val="15582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378" y="0"/>
            <a:ext cx="9144000" cy="6858000"/>
          </a:xfrm>
        </p:spPr>
        <p:txBody>
          <a:bodyPr>
            <a:normAutofit fontScale="55000" lnSpcReduction="20000"/>
          </a:bodyPr>
          <a:lstStyle/>
          <a:p>
            <a:pPr marL="0" indent="0" algn="ctr">
              <a:buNone/>
            </a:pPr>
            <a:r>
              <a:rPr lang="pl-PL" sz="5100" b="1" dirty="0">
                <a:solidFill>
                  <a:srgbClr val="66FFFF"/>
                </a:solidFill>
              </a:rPr>
              <a:t>Rekrutacja na rok szkolny </a:t>
            </a:r>
            <a:r>
              <a:rPr lang="pl-PL" sz="5100" b="1" dirty="0" smtClean="0">
                <a:solidFill>
                  <a:srgbClr val="66FFFF"/>
                </a:solidFill>
              </a:rPr>
              <a:t>2019/2020  </a:t>
            </a:r>
            <a:r>
              <a:rPr lang="pl-PL" sz="5100" b="1" dirty="0">
                <a:solidFill>
                  <a:srgbClr val="66FFFF"/>
                </a:solidFill>
              </a:rPr>
              <a:t>– najczęściej zadawane pytania i odpowiedzi</a:t>
            </a:r>
          </a:p>
          <a:p>
            <a:pPr marL="0" indent="0">
              <a:buNone/>
            </a:pPr>
            <a:endParaRPr lang="pl-PL" dirty="0"/>
          </a:p>
          <a:p>
            <a:pPr marL="0" indent="0">
              <a:buNone/>
            </a:pPr>
            <a:r>
              <a:rPr lang="pl-PL" b="1" dirty="0">
                <a:solidFill>
                  <a:srgbClr val="FFFF00"/>
                </a:solidFill>
              </a:rPr>
              <a:t>Do kogo należy obowiązek zapewnienia odpowiedniej liczby miejsc w szkole ponadpodstawowej i ponadgimnazjalnej?</a:t>
            </a:r>
          </a:p>
          <a:p>
            <a:pPr marL="0" indent="0">
              <a:buNone/>
            </a:pPr>
            <a:r>
              <a:rPr lang="pl-PL" dirty="0"/>
              <a:t>Zapewnienie odpowiedniej liczby miejsc to zadanie samorządu, który jest odpowiedzialny za ustalenie sieci szkół na danym terenie. Odbywa się ono po uzyskaniu pozytywnej opinii kuratora oświaty.</a:t>
            </a:r>
          </a:p>
          <a:p>
            <a:pPr marL="0" indent="0">
              <a:buNone/>
            </a:pPr>
            <a:r>
              <a:rPr lang="pl-PL" sz="3300" b="1" dirty="0">
                <a:solidFill>
                  <a:srgbClr val="FFFF00"/>
                </a:solidFill>
              </a:rPr>
              <a:t>Czy absolwenci szkoły podstawowej i gimnazjum będą rywalizowali ze sobą w postępowaniu rekrutacyjnym o te same miejsca? </a:t>
            </a:r>
          </a:p>
          <a:p>
            <a:pPr marL="0" indent="0">
              <a:buNone/>
            </a:pPr>
            <a:r>
              <a:rPr lang="pl-PL" dirty="0"/>
              <a:t>Postępowanie rekrutacyjne do liceów ogólnokształcących, techników i szkół branżowych na rok szkolny 2019/2020 zostanie przeprowadzone odrębnie dla absolwentów ośmioletniej szkoły podstawowej i gimnazjum. Oznacza to, że uczniowie, którzy ukończą VIII klasę szkoły podstawowej i III klasę gimnazjum nie będą rywalizowali o te same miejsca. Będą ubiegać się o miejsca przewidziane tylko dla absolwenta konkretnej szkoły.</a:t>
            </a:r>
          </a:p>
          <a:p>
            <a:pPr marL="0" indent="0">
              <a:buNone/>
            </a:pPr>
            <a:r>
              <a:rPr lang="pl-PL" sz="3300" b="1" dirty="0">
                <a:solidFill>
                  <a:srgbClr val="FFFF00"/>
                </a:solidFill>
              </a:rPr>
              <a:t>Czy szkoły przygotowują się już do przyjęcia uczniów po szkole podstawowej i gimnazjum?</a:t>
            </a:r>
          </a:p>
          <a:p>
            <a:pPr marL="0" indent="0">
              <a:buNone/>
            </a:pPr>
            <a:r>
              <a:rPr lang="pl-PL" dirty="0"/>
              <a:t>Tak. Z danych przekazanych przez kuratoria oświaty wynika, że w rekrutacji na rok szkolny 2017/2018 szkoły ponadgimnazjalne (w szczególności te najpopularniejsze) przyjęły zbliżoną liczbę uczniów jak w latach 2014/2015–2016/2017. Te same szkoły na rok szkolny 2019/2020 planują przygotować porównywalną liczbę miejsc zarówno dla absolwentów gimnazjów, jak i ośmioletniej szkoły podstawowej. Oznacza to, że przygotowują się do przyjęcia łącznie większej liczby kandydatów.</a:t>
            </a:r>
          </a:p>
          <a:p>
            <a:pPr marL="0" indent="0">
              <a:buNone/>
            </a:pPr>
            <a:r>
              <a:rPr lang="pl-PL" sz="3300" b="1" dirty="0">
                <a:solidFill>
                  <a:srgbClr val="FFFF00"/>
                </a:solidFill>
              </a:rPr>
              <a:t>Ilu uczniów wybiera obecnie naukę w liceum, technikum lub branżowej szkole?</a:t>
            </a:r>
          </a:p>
          <a:p>
            <a:pPr marL="0" indent="0">
              <a:buNone/>
            </a:pPr>
            <a:r>
              <a:rPr lang="pl-PL" dirty="0"/>
              <a:t>1 września 2017 roku naukę w pierwszej klasie liceum ogólnokształcącego rozpoczęło 45% uczniów, a w technikum i branżowej szkole I stopnia 55% uczniów.</a:t>
            </a:r>
          </a:p>
        </p:txBody>
      </p:sp>
    </p:spTree>
    <p:extLst>
      <p:ext uri="{BB962C8B-B14F-4D97-AF65-F5344CB8AC3E}">
        <p14:creationId xmlns:p14="http://schemas.microsoft.com/office/powerpoint/2010/main" xmlns="" val="3327428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0"/>
            <a:ext cx="9144000" cy="6858000"/>
          </a:xfrm>
        </p:spPr>
        <p:txBody>
          <a:bodyPr>
            <a:normAutofit fontScale="55000" lnSpcReduction="20000"/>
          </a:bodyPr>
          <a:lstStyle/>
          <a:p>
            <a:pPr marL="0" indent="0">
              <a:buNone/>
            </a:pPr>
            <a:r>
              <a:rPr lang="pl-PL" sz="3800" b="1" dirty="0">
                <a:solidFill>
                  <a:srgbClr val="FFFF00"/>
                </a:solidFill>
              </a:rPr>
              <a:t>Czy są już znane zasady rekrutacji na rok szkolny 2019/2020?</a:t>
            </a:r>
          </a:p>
          <a:p>
            <a:pPr marL="0" indent="0">
              <a:buNone/>
            </a:pPr>
            <a:r>
              <a:rPr lang="pl-PL" dirty="0"/>
              <a:t>Tak, ponieważ kryteria rekrutacyjne do szkół ponadgimnazjalnych i szkół ponadpodstawowych zostały określone w odrębnych przepisach ustawowych.</a:t>
            </a:r>
          </a:p>
          <a:p>
            <a:pPr marL="0" indent="0">
              <a:buNone/>
            </a:pPr>
            <a:r>
              <a:rPr lang="pl-PL" dirty="0"/>
              <a:t>W pierwszym etapie postępowania rekrutacyjnego będą obowiązywały następujące kryteria:</a:t>
            </a:r>
          </a:p>
          <a:p>
            <a:pPr marL="0" indent="0">
              <a:buNone/>
            </a:pPr>
            <a:r>
              <a:rPr lang="pl-PL" dirty="0"/>
              <a:t>•	oceny (na świadectwie ukończenia szkoły podstawowej lub gimnazjum) z języka polskiego i z dwóch obowiązkowych zajęć edukacyjnych ustalonych przez dyrektora szkoły przeprowadzającego rekrutację,</a:t>
            </a:r>
          </a:p>
          <a:p>
            <a:pPr marL="0" indent="0">
              <a:buNone/>
            </a:pPr>
            <a:r>
              <a:rPr lang="pl-PL" dirty="0"/>
              <a:t>•	świadectwo ukończenia szkoły podstawowej lub gimnazjum z wyróżnieniem,</a:t>
            </a:r>
          </a:p>
          <a:p>
            <a:pPr marL="0" indent="0">
              <a:buNone/>
            </a:pPr>
            <a:r>
              <a:rPr lang="pl-PL" dirty="0"/>
              <a:t>•	szczególne osiągnięcia wymienione na świadectwie ukończenia szkoły podstawowej </a:t>
            </a:r>
          </a:p>
          <a:p>
            <a:pPr marL="0" indent="0">
              <a:buNone/>
            </a:pPr>
            <a:r>
              <a:rPr lang="pl-PL" dirty="0"/>
              <a:t>lub gimnazjum,</a:t>
            </a:r>
          </a:p>
          <a:p>
            <a:pPr marL="0" indent="0">
              <a:buNone/>
            </a:pPr>
            <a:r>
              <a:rPr lang="pl-PL" dirty="0"/>
              <a:t>•	wyniki egzaminu ósmoklasisty lub egzaminu gimnazjalnego. </a:t>
            </a:r>
          </a:p>
          <a:p>
            <a:pPr marL="0" indent="0">
              <a:buNone/>
            </a:pPr>
            <a:r>
              <a:rPr lang="pl-PL" sz="3800" b="1" dirty="0">
                <a:solidFill>
                  <a:srgbClr val="FFFF00"/>
                </a:solidFill>
              </a:rPr>
              <a:t>Czy są już pierwsze szacunki dotyczące liczby osób ubiegających się o przyjęcie do liceów ogólnokształcących na rok szkolny 2019/2020? </a:t>
            </a:r>
          </a:p>
          <a:p>
            <a:pPr marL="0" indent="0">
              <a:buNone/>
            </a:pPr>
            <a:r>
              <a:rPr lang="pl-PL" dirty="0"/>
              <a:t>W roku szkolnym 2004/2005 liczba uczniów w liceach ogólnokształcących dla dzieci </a:t>
            </a:r>
          </a:p>
          <a:p>
            <a:pPr marL="0" indent="0">
              <a:buNone/>
            </a:pPr>
            <a:r>
              <a:rPr lang="pl-PL" dirty="0"/>
              <a:t>i młodzieży wynosiła 746 tys. W roku szkolnym 2017/2018 było to 474 tys. (mniej o 272 tys., tj. o 36%). Jeżeli odsetek uczniów wybierających liceum ogólnokształcące nie ulegnie zmianie w stosunku do obecnego, liczba uczniów w liceach w roku szkolnym 2018/2019 może wynieść 476 tys.</a:t>
            </a:r>
          </a:p>
          <a:p>
            <a:pPr marL="0" indent="0">
              <a:buNone/>
            </a:pPr>
            <a:r>
              <a:rPr lang="pl-PL" dirty="0"/>
              <a:t>Szacujemy, że roku szkolnym 2019/2020 liczba uczniów wzrośnie do 641 tys., przekraczając nieznacznie poziom z 2010 r., tj. 632 tys. (jeżeli odsetek uczniów wybierających liceum ogólnokształcące nie ulegnie zmianie w stosunku do obecnego).</a:t>
            </a:r>
          </a:p>
          <a:p>
            <a:pPr marL="0" indent="0">
              <a:buNone/>
            </a:pPr>
            <a:r>
              <a:rPr lang="pl-PL" sz="3800" b="1" dirty="0">
                <a:solidFill>
                  <a:srgbClr val="FFFF00"/>
                </a:solidFill>
              </a:rPr>
              <a:t>Czy szkoły zapewnią odpowiednią liczbę miejsc absolwentom szkoły podstawowej i gimnazjum? </a:t>
            </a:r>
          </a:p>
          <a:p>
            <a:pPr marL="0" indent="0">
              <a:buNone/>
            </a:pPr>
            <a:r>
              <a:rPr lang="pl-PL" dirty="0"/>
              <a:t>Tak, szkoły publiczne zapewnią miejsce wszystkim uczniom, którzy w czerwcu 2019 r. ukończą szkołę podstawową i gimnazjum. </a:t>
            </a:r>
          </a:p>
          <a:p>
            <a:pPr marL="0" indent="0" algn="ctr">
              <a:buNone/>
            </a:pPr>
            <a:r>
              <a:rPr lang="pl-PL" sz="3800" b="1" dirty="0">
                <a:solidFill>
                  <a:srgbClr val="66FFFF"/>
                </a:solidFill>
              </a:rPr>
              <a:t>Więcej informacji: www.men.gov.pl/pl/rekrutacja</a:t>
            </a:r>
            <a:r>
              <a:rPr lang="pl-PL" sz="3800" b="1" dirty="0" smtClean="0">
                <a:solidFill>
                  <a:srgbClr val="66FFFF"/>
                </a:solidFill>
              </a:rPr>
              <a:t>/</a:t>
            </a:r>
            <a:endParaRPr lang="pl-PL" sz="3800" b="1" dirty="0">
              <a:solidFill>
                <a:srgbClr val="66FFFF"/>
              </a:solidFill>
            </a:endParaRPr>
          </a:p>
        </p:txBody>
      </p:sp>
    </p:spTree>
    <p:extLst>
      <p:ext uri="{BB962C8B-B14F-4D97-AF65-F5344CB8AC3E}">
        <p14:creationId xmlns:p14="http://schemas.microsoft.com/office/powerpoint/2010/main" xmlns="" val="2027242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000" dirty="0"/>
              <a:t>Rekrutacja do klasy I </a:t>
            </a:r>
            <a:r>
              <a:rPr lang="pl-PL" sz="2000" b="1" dirty="0">
                <a:solidFill>
                  <a:srgbClr val="FFFF00"/>
                </a:solidFill>
              </a:rPr>
              <a:t>trzyletniego liceum ogólnokształcącego </a:t>
            </a:r>
            <a:r>
              <a:rPr lang="pl-PL" sz="2000" dirty="0"/>
              <a:t>dla absolwentów dotychczasowego gimnazjum </a:t>
            </a:r>
            <a:br>
              <a:rPr lang="pl-PL" sz="2000" dirty="0"/>
            </a:br>
            <a:r>
              <a:rPr lang="pl-PL" sz="2000" dirty="0" smtClean="0"/>
              <a:t>ustawa z </a:t>
            </a:r>
            <a:r>
              <a:rPr lang="pl-PL" sz="2000" dirty="0"/>
              <a:t>dnia 14 grudnia 2016 r.</a:t>
            </a:r>
            <a:br>
              <a:rPr lang="pl-PL" sz="2000" dirty="0"/>
            </a:br>
            <a:r>
              <a:rPr lang="pl-PL" sz="2000" dirty="0"/>
              <a:t>Przepisy wprowadzające ustawę – Prawo oświatowe</a:t>
            </a:r>
            <a:br>
              <a:rPr lang="pl-PL" sz="2000" dirty="0"/>
            </a:br>
            <a:endParaRPr lang="pl-PL" sz="2000" dirty="0"/>
          </a:p>
        </p:txBody>
      </p:sp>
      <p:sp>
        <p:nvSpPr>
          <p:cNvPr id="3" name="Symbol zastępczy zawartości 2"/>
          <p:cNvSpPr>
            <a:spLocks noGrp="1"/>
          </p:cNvSpPr>
          <p:nvPr>
            <p:ph idx="1"/>
          </p:nvPr>
        </p:nvSpPr>
        <p:spPr/>
        <p:txBody>
          <a:bodyPr>
            <a:normAutofit fontScale="85000" lnSpcReduction="20000"/>
          </a:bodyPr>
          <a:lstStyle/>
          <a:p>
            <a:pPr marL="0" indent="0">
              <a:buNone/>
            </a:pPr>
            <a:r>
              <a:rPr lang="pl-PL" b="1" dirty="0">
                <a:effectLst/>
              </a:rPr>
              <a:t>Art. 149.</a:t>
            </a:r>
            <a:r>
              <a:rPr lang="pl-PL" dirty="0">
                <a:effectLst/>
              </a:rPr>
              <a:t> 1. Na rok szkolny odpowiednio 2017/2018 i 2018/2019 przeprowadza się postępowanie rekrutacyjne </a:t>
            </a:r>
            <a:r>
              <a:rPr lang="pl-PL" b="1" dirty="0">
                <a:effectLst/>
              </a:rPr>
              <a:t>do klasy I dotychczasowego trzyletniego liceum ogólnokształcącego dla absolwentów dotychczasowego gimnazjum</a:t>
            </a:r>
            <a:r>
              <a:rPr lang="pl-PL" u="sng" dirty="0">
                <a:effectLst/>
              </a:rPr>
              <a:t>.</a:t>
            </a:r>
            <a:r>
              <a:rPr lang="pl-PL" dirty="0">
                <a:effectLst/>
              </a:rPr>
              <a:t> </a:t>
            </a:r>
          </a:p>
          <a:p>
            <a:pPr marL="0" indent="0">
              <a:buNone/>
            </a:pPr>
            <a:r>
              <a:rPr lang="pl-PL" dirty="0">
                <a:effectLst/>
              </a:rPr>
              <a:t>2. </a:t>
            </a:r>
            <a:r>
              <a:rPr lang="pl-PL" u="sng" dirty="0">
                <a:effectLst/>
              </a:rPr>
              <a:t>Na rok szkolny 2019/2020 przeprowadza się postępowanie rekrutacyjne do klasy</a:t>
            </a:r>
            <a:r>
              <a:rPr lang="pl-PL" dirty="0">
                <a:effectLst/>
              </a:rPr>
              <a:t> I: </a:t>
            </a:r>
          </a:p>
          <a:p>
            <a:pPr marL="0" indent="0">
              <a:buNone/>
            </a:pPr>
            <a:r>
              <a:rPr lang="pl-PL" dirty="0">
                <a:effectLst/>
              </a:rPr>
              <a:t>1) </a:t>
            </a:r>
            <a:r>
              <a:rPr lang="pl-PL" i="1" dirty="0">
                <a:effectLst/>
              </a:rPr>
              <a:t>dotychczasowego trzyletniego liceum ogólnokształcącego</a:t>
            </a:r>
            <a:r>
              <a:rPr lang="pl-PL" dirty="0">
                <a:effectLst/>
              </a:rPr>
              <a:t>, o którym mowa w art. 148, dla absolwentów dotychczasowego gimnazjum; </a:t>
            </a:r>
          </a:p>
          <a:p>
            <a:pPr marL="0" indent="0">
              <a:buNone/>
            </a:pPr>
            <a:r>
              <a:rPr lang="pl-PL" dirty="0">
                <a:effectLst/>
              </a:rPr>
              <a:t>2) </a:t>
            </a:r>
            <a:r>
              <a:rPr lang="pl-PL" i="1" dirty="0">
                <a:effectLst/>
              </a:rPr>
              <a:t>czteroletniego liceum ogólnokształcącego dla absolwentów ośmioletniej szkoły podstawowej. </a:t>
            </a:r>
            <a:endParaRPr lang="pl-PL" dirty="0">
              <a:effectLst/>
            </a:endParaRPr>
          </a:p>
        </p:txBody>
      </p:sp>
    </p:spTree>
    <p:extLst>
      <p:ext uri="{BB962C8B-B14F-4D97-AF65-F5344CB8AC3E}">
        <p14:creationId xmlns:p14="http://schemas.microsoft.com/office/powerpoint/2010/main" xmlns="" val="3791103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1800" dirty="0">
                <a:solidFill>
                  <a:srgbClr val="F8F8F8"/>
                </a:solidFill>
              </a:rPr>
              <a:t>Rekrutacja do klasy I </a:t>
            </a:r>
            <a:r>
              <a:rPr lang="pl-PL" sz="1800" b="1" dirty="0">
                <a:solidFill>
                  <a:srgbClr val="FFFF00"/>
                </a:solidFill>
              </a:rPr>
              <a:t>trzyletniego liceum ogólnokształcącego </a:t>
            </a:r>
            <a:r>
              <a:rPr lang="pl-PL" sz="1800" dirty="0">
                <a:solidFill>
                  <a:srgbClr val="F8F8F8"/>
                </a:solidFill>
              </a:rPr>
              <a:t>dla absolwentów dotychczasowego gimnazjum </a:t>
            </a:r>
            <a:br>
              <a:rPr lang="pl-PL" sz="1800" dirty="0">
                <a:solidFill>
                  <a:srgbClr val="F8F8F8"/>
                </a:solidFill>
              </a:rPr>
            </a:br>
            <a:r>
              <a:rPr lang="pl-PL" sz="1800" dirty="0">
                <a:solidFill>
                  <a:srgbClr val="F8F8F8"/>
                </a:solidFill>
              </a:rPr>
              <a:t>ustawa z dnia 14 grudnia 2016 r.</a:t>
            </a:r>
            <a:br>
              <a:rPr lang="pl-PL" sz="1800" dirty="0">
                <a:solidFill>
                  <a:srgbClr val="F8F8F8"/>
                </a:solidFill>
              </a:rPr>
            </a:br>
            <a:r>
              <a:rPr lang="pl-PL" sz="1800" dirty="0">
                <a:solidFill>
                  <a:srgbClr val="F8F8F8"/>
                </a:solidFill>
              </a:rPr>
              <a:t>Przepisy wprowadzające ustawę – Prawo </a:t>
            </a:r>
            <a:r>
              <a:rPr lang="pl-PL" sz="1800" dirty="0" smtClean="0">
                <a:solidFill>
                  <a:srgbClr val="F8F8F8"/>
                </a:solidFill>
              </a:rPr>
              <a:t>oświatowe</a:t>
            </a:r>
            <a:endParaRPr lang="pl-PL" dirty="0"/>
          </a:p>
        </p:txBody>
      </p:sp>
      <p:sp>
        <p:nvSpPr>
          <p:cNvPr id="3" name="Symbol zastępczy zawartości 2"/>
          <p:cNvSpPr>
            <a:spLocks noGrp="1"/>
          </p:cNvSpPr>
          <p:nvPr>
            <p:ph idx="1"/>
          </p:nvPr>
        </p:nvSpPr>
        <p:spPr/>
        <p:txBody>
          <a:bodyPr>
            <a:normAutofit fontScale="77500" lnSpcReduction="20000"/>
          </a:bodyPr>
          <a:lstStyle/>
          <a:p>
            <a:pPr marL="0" indent="0">
              <a:buNone/>
            </a:pPr>
            <a:r>
              <a:rPr lang="pl-PL" dirty="0">
                <a:effectLst/>
              </a:rPr>
              <a:t>3. Postępowanie rekrutacyjne na rok szkolny 2019/2020, o którym mowa w ust. 2, przeprowadza się odrębnie dla kandydatów będących absolwentami: </a:t>
            </a:r>
          </a:p>
          <a:p>
            <a:pPr marL="0" indent="0">
              <a:buNone/>
            </a:pPr>
            <a:r>
              <a:rPr lang="pl-PL" dirty="0">
                <a:effectLst/>
              </a:rPr>
              <a:t>1) </a:t>
            </a:r>
            <a:r>
              <a:rPr lang="pl-PL" u="sng" dirty="0">
                <a:effectLst/>
              </a:rPr>
              <a:t>dotychczasowego gimnazjum, </a:t>
            </a:r>
            <a:r>
              <a:rPr lang="pl-PL" dirty="0">
                <a:effectLst/>
              </a:rPr>
              <a:t>którzy są przyjmowani do klas, o których mowa w art. 148 </a:t>
            </a:r>
            <a:r>
              <a:rPr lang="pl-PL" i="1" dirty="0">
                <a:effectLst/>
              </a:rPr>
              <a:t>(art. 148 – 1. W latach szkolnych 2019/2020–2021/2022 w czteroletnim liceum ogólnokształcącym, o którym mowa w art. 146, prowadzi się klasy dotychczasowego trzyletniego liceum ogólnokształcącego dla absolwentów dotychczasowego gimnazjum, aż do czasu likwidacji tych klas zgodnie z art. 147; 2. Do klas, o których mowa w ust. 1, stosuje się przepisy dotyczące dotychczasowego trzyletniego liceum ogólnokształcącego). </a:t>
            </a:r>
            <a:endParaRPr lang="pl-PL" dirty="0">
              <a:effectLst/>
            </a:endParaRPr>
          </a:p>
          <a:p>
            <a:pPr marL="0" indent="0">
              <a:buNone/>
            </a:pPr>
            <a:r>
              <a:rPr lang="pl-PL" dirty="0">
                <a:effectLst/>
              </a:rPr>
              <a:t>2) </a:t>
            </a:r>
            <a:r>
              <a:rPr lang="pl-PL" u="sng" dirty="0">
                <a:effectLst/>
              </a:rPr>
              <a:t>ośmioletniej szkoły podstawowej</a:t>
            </a:r>
            <a:r>
              <a:rPr lang="pl-PL" dirty="0">
                <a:effectLst/>
              </a:rPr>
              <a:t>. </a:t>
            </a:r>
          </a:p>
          <a:p>
            <a:pPr marL="0" indent="0">
              <a:buNone/>
            </a:pPr>
            <a:endParaRPr lang="pl-PL" dirty="0"/>
          </a:p>
        </p:txBody>
      </p:sp>
    </p:spTree>
    <p:extLst>
      <p:ext uri="{BB962C8B-B14F-4D97-AF65-F5344CB8AC3E}">
        <p14:creationId xmlns:p14="http://schemas.microsoft.com/office/powerpoint/2010/main" xmlns="" val="1456770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1800" dirty="0">
                <a:solidFill>
                  <a:srgbClr val="F8F8F8"/>
                </a:solidFill>
              </a:rPr>
              <a:t>Rekrutacja do klasy I </a:t>
            </a:r>
            <a:r>
              <a:rPr lang="pl-PL" sz="1800" b="1" dirty="0">
                <a:solidFill>
                  <a:srgbClr val="FFFF00"/>
                </a:solidFill>
              </a:rPr>
              <a:t>trzyletniego liceum ogólnokształcącego </a:t>
            </a:r>
            <a:r>
              <a:rPr lang="pl-PL" sz="1800" dirty="0">
                <a:solidFill>
                  <a:srgbClr val="F8F8F8"/>
                </a:solidFill>
              </a:rPr>
              <a:t>dla absolwentów dotychczasowego gimnazjum </a:t>
            </a:r>
            <a:br>
              <a:rPr lang="pl-PL" sz="1800" dirty="0">
                <a:solidFill>
                  <a:srgbClr val="F8F8F8"/>
                </a:solidFill>
              </a:rPr>
            </a:br>
            <a:r>
              <a:rPr lang="pl-PL" sz="1800" dirty="0">
                <a:solidFill>
                  <a:srgbClr val="F8F8F8"/>
                </a:solidFill>
              </a:rPr>
              <a:t>ustawa z dnia 14 grudnia 2016 r.</a:t>
            </a:r>
            <a:br>
              <a:rPr lang="pl-PL" sz="1800" dirty="0">
                <a:solidFill>
                  <a:srgbClr val="F8F8F8"/>
                </a:solidFill>
              </a:rPr>
            </a:br>
            <a:r>
              <a:rPr lang="pl-PL" sz="1800" dirty="0">
                <a:solidFill>
                  <a:srgbClr val="F8F8F8"/>
                </a:solidFill>
              </a:rPr>
              <a:t>Przepisy wprowadzające ustawę – Prawo </a:t>
            </a:r>
            <a:r>
              <a:rPr lang="pl-PL" sz="1800" dirty="0" smtClean="0">
                <a:solidFill>
                  <a:srgbClr val="F8F8F8"/>
                </a:solidFill>
              </a:rPr>
              <a:t>oświatowe</a:t>
            </a:r>
            <a:endParaRPr lang="pl-PL" dirty="0"/>
          </a:p>
        </p:txBody>
      </p:sp>
      <p:sp>
        <p:nvSpPr>
          <p:cNvPr id="3" name="Symbol zastępczy zawartości 2"/>
          <p:cNvSpPr>
            <a:spLocks noGrp="1"/>
          </p:cNvSpPr>
          <p:nvPr>
            <p:ph idx="1"/>
          </p:nvPr>
        </p:nvSpPr>
        <p:spPr/>
        <p:txBody>
          <a:bodyPr>
            <a:normAutofit fontScale="70000" lnSpcReduction="20000"/>
          </a:bodyPr>
          <a:lstStyle/>
          <a:p>
            <a:pPr marL="0" indent="0">
              <a:buNone/>
            </a:pPr>
            <a:r>
              <a:rPr lang="pl-PL" dirty="0">
                <a:effectLst/>
              </a:rPr>
              <a:t>4. Do postępowania rekrutacyjnego do </a:t>
            </a:r>
            <a:r>
              <a:rPr lang="pl-PL" u="sng" dirty="0">
                <a:effectLst/>
              </a:rPr>
              <a:t>publicznego liceum ogólnokształcącego na lata szkolne 2017/2018–2019/2020,</a:t>
            </a:r>
            <a:r>
              <a:rPr lang="pl-PL" dirty="0">
                <a:effectLst/>
              </a:rPr>
              <a:t> o którym mowa w ust. 1 i ust. 2 pkt 1, stosuje się odpowiednio przepisy art. 7b ust. 1c, art. 20a, art. 20b, art. 20c ust. 2 i 3, art. 20d, art. 20f, art. 20h ust. 1, 4, 5, ust. 6 pkt 2–5 i ust. 7, art. 20j, art. 20m, art. 20s pkt 1, art. 20t, art. 20v i art. 20z–20zf ustawy zmienianej w art. 15, w brzmieniu dotychczasowym, oraz przepisy wydane na podstawie art. 367. 5. Do postępowania rekrutacyjnego do publicznego liceum ogólnokształcącego na lata szkolne 2018/2019 i 2019/2020, o którym mowa w ust. 1 i ust. 2 pkt 1, stosuje się także przepis art. 20wa ustawy zmienianej w art. 15, w brzmieniu dotychczasowym.</a:t>
            </a:r>
          </a:p>
          <a:p>
            <a:pPr marL="0" indent="0">
              <a:buNone/>
            </a:pPr>
            <a:r>
              <a:rPr lang="pl-PL" dirty="0">
                <a:effectLst/>
              </a:rPr>
              <a:t>5. Do postępowania rekrutacyjnego do publicznego liceum ogólnokształcącego na lata szkolne 2018/2019 i 2019/2020, o którym mowa w ust. 1 i ust. 2 pkt 1, stosuje się także przepis art. 20wa ustawy zmienianej w art. 15, w brzmieniu dotychczasowym.</a:t>
            </a:r>
          </a:p>
          <a:p>
            <a:pPr marL="0" indent="0">
              <a:buNone/>
            </a:pPr>
            <a:endParaRPr lang="pl-PL" dirty="0"/>
          </a:p>
        </p:txBody>
      </p:sp>
    </p:spTree>
    <p:extLst>
      <p:ext uri="{BB962C8B-B14F-4D97-AF65-F5344CB8AC3E}">
        <p14:creationId xmlns:p14="http://schemas.microsoft.com/office/powerpoint/2010/main" xmlns="" val="2636088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1800" dirty="0">
                <a:solidFill>
                  <a:srgbClr val="F8F8F8"/>
                </a:solidFill>
              </a:rPr>
              <a:t>Rekrutacja do klasy I dotychczasowego </a:t>
            </a:r>
            <a:r>
              <a:rPr lang="pl-PL" sz="1800" b="1" dirty="0">
                <a:solidFill>
                  <a:srgbClr val="FFFF00"/>
                </a:solidFill>
              </a:rPr>
              <a:t>czteroletniego technikum </a:t>
            </a:r>
            <a:r>
              <a:rPr lang="pl-PL" sz="1800" dirty="0">
                <a:solidFill>
                  <a:srgbClr val="F8F8F8"/>
                </a:solidFill>
              </a:rPr>
              <a:t>dla absolwentów dotychczasowego gimnazjum.</a:t>
            </a:r>
            <a:br>
              <a:rPr lang="pl-PL" sz="1800" dirty="0">
                <a:solidFill>
                  <a:srgbClr val="F8F8F8"/>
                </a:solidFill>
              </a:rPr>
            </a:br>
            <a:r>
              <a:rPr lang="pl-PL" sz="1800" dirty="0">
                <a:solidFill>
                  <a:srgbClr val="F8F8F8"/>
                </a:solidFill>
              </a:rPr>
              <a:t>ustawa z dnia 14 grudnia 2016 r.</a:t>
            </a:r>
            <a:br>
              <a:rPr lang="pl-PL" sz="1800" dirty="0">
                <a:solidFill>
                  <a:srgbClr val="F8F8F8"/>
                </a:solidFill>
              </a:rPr>
            </a:br>
            <a:r>
              <a:rPr lang="pl-PL" sz="1800" dirty="0">
                <a:solidFill>
                  <a:srgbClr val="F8F8F8"/>
                </a:solidFill>
              </a:rPr>
              <a:t>Przepisy wprowadzające ustawę – Prawo </a:t>
            </a:r>
            <a:r>
              <a:rPr lang="pl-PL" sz="1800" dirty="0" smtClean="0">
                <a:solidFill>
                  <a:srgbClr val="F8F8F8"/>
                </a:solidFill>
              </a:rPr>
              <a:t>oświatowe</a:t>
            </a:r>
            <a:endParaRPr lang="pl-PL" dirty="0"/>
          </a:p>
        </p:txBody>
      </p:sp>
      <p:sp>
        <p:nvSpPr>
          <p:cNvPr id="3" name="Symbol zastępczy zawartości 2"/>
          <p:cNvSpPr>
            <a:spLocks noGrp="1"/>
          </p:cNvSpPr>
          <p:nvPr>
            <p:ph idx="1"/>
          </p:nvPr>
        </p:nvSpPr>
        <p:spPr/>
        <p:txBody>
          <a:bodyPr>
            <a:normAutofit fontScale="62500" lnSpcReduction="20000"/>
          </a:bodyPr>
          <a:lstStyle/>
          <a:p>
            <a:pPr marL="0" indent="0">
              <a:buNone/>
            </a:pPr>
            <a:r>
              <a:rPr lang="pl-PL" b="1" dirty="0">
                <a:effectLst/>
              </a:rPr>
              <a:t>Art. 155.</a:t>
            </a:r>
            <a:r>
              <a:rPr lang="pl-PL" dirty="0">
                <a:effectLst/>
              </a:rPr>
              <a:t> 1. Na rok szkolny odpowiednio 2017/2018 i 2018/2019 przeprowadza się postępowanie rekrutacyjne do </a:t>
            </a:r>
            <a:r>
              <a:rPr lang="pl-PL" b="1" dirty="0">
                <a:effectLst/>
              </a:rPr>
              <a:t>klasy I dotychczasowego czteroletniego technikum dla absolwentów dotychczasowego gimnazjum.</a:t>
            </a:r>
            <a:r>
              <a:rPr lang="pl-PL" dirty="0">
                <a:effectLst/>
              </a:rPr>
              <a:t> </a:t>
            </a:r>
          </a:p>
          <a:p>
            <a:pPr marL="0" indent="0">
              <a:buNone/>
            </a:pPr>
            <a:r>
              <a:rPr lang="pl-PL" dirty="0">
                <a:effectLst/>
              </a:rPr>
              <a:t>2</a:t>
            </a:r>
            <a:r>
              <a:rPr lang="pl-PL" u="sng" dirty="0">
                <a:effectLst/>
              </a:rPr>
              <a:t>. Na rok szkolny 2019/2020 przeprowadza się postępowanie rekrutacyjne do klasy I:</a:t>
            </a:r>
            <a:endParaRPr lang="pl-PL" dirty="0">
              <a:effectLst/>
            </a:endParaRPr>
          </a:p>
          <a:p>
            <a:pPr marL="0" indent="0">
              <a:buNone/>
            </a:pPr>
            <a:r>
              <a:rPr lang="pl-PL" dirty="0">
                <a:effectLst/>
              </a:rPr>
              <a:t> 1) </a:t>
            </a:r>
            <a:r>
              <a:rPr lang="pl-PL" i="1" dirty="0">
                <a:effectLst/>
              </a:rPr>
              <a:t>dotychczasowego czteroletniego technikum</a:t>
            </a:r>
            <a:r>
              <a:rPr lang="pl-PL" dirty="0">
                <a:effectLst/>
              </a:rPr>
              <a:t>, o którym mowa w art. 154, dla absolwentów dotychczasowego gimnazjum; </a:t>
            </a:r>
          </a:p>
          <a:p>
            <a:pPr marL="0" indent="0">
              <a:buNone/>
            </a:pPr>
            <a:r>
              <a:rPr lang="pl-PL" dirty="0">
                <a:effectLst/>
              </a:rPr>
              <a:t>2) </a:t>
            </a:r>
            <a:r>
              <a:rPr lang="pl-PL" i="1" dirty="0">
                <a:effectLst/>
              </a:rPr>
              <a:t>pięcioletniego technikum dla absolwentów ośmioletniej szkoły podstawowej</a:t>
            </a:r>
            <a:r>
              <a:rPr lang="pl-PL" dirty="0">
                <a:effectLst/>
              </a:rPr>
              <a:t>. </a:t>
            </a:r>
          </a:p>
          <a:p>
            <a:pPr marL="0" indent="0">
              <a:buNone/>
            </a:pPr>
            <a:r>
              <a:rPr lang="pl-PL" dirty="0" smtClean="0">
                <a:effectLst/>
              </a:rPr>
              <a:t>3</a:t>
            </a:r>
            <a:r>
              <a:rPr lang="pl-PL" dirty="0">
                <a:effectLst/>
              </a:rPr>
              <a:t>. Postępowanie rekrutacyjne na rok szkolny 2019/2020, o którym mowa w ust. 2, przeprowadza się odrębnie dla kandydatów będących absolwentami: </a:t>
            </a:r>
          </a:p>
          <a:p>
            <a:pPr marL="0" indent="0">
              <a:buNone/>
            </a:pPr>
            <a:r>
              <a:rPr lang="pl-PL" dirty="0">
                <a:effectLst/>
              </a:rPr>
              <a:t>1) </a:t>
            </a:r>
            <a:r>
              <a:rPr lang="pl-PL" u="sng" dirty="0">
                <a:effectLst/>
              </a:rPr>
              <a:t>dotychczasowego gimnazjum</a:t>
            </a:r>
            <a:r>
              <a:rPr lang="pl-PL" dirty="0">
                <a:effectLst/>
              </a:rPr>
              <a:t>, którzy są przyjmowani do klas, o których mowa w art. 154; </a:t>
            </a:r>
          </a:p>
          <a:p>
            <a:pPr marL="0" indent="0">
              <a:buNone/>
            </a:pPr>
            <a:r>
              <a:rPr lang="pl-PL" dirty="0">
                <a:effectLst/>
              </a:rPr>
              <a:t>2) </a:t>
            </a:r>
            <a:r>
              <a:rPr lang="pl-PL" u="sng" dirty="0">
                <a:effectLst/>
              </a:rPr>
              <a:t>ośmioletniej szkoły podstawowej.</a:t>
            </a:r>
            <a:r>
              <a:rPr lang="pl-PL" dirty="0">
                <a:effectLst/>
              </a:rPr>
              <a:t> </a:t>
            </a:r>
          </a:p>
          <a:p>
            <a:pPr marL="0" indent="0">
              <a:buNone/>
            </a:pPr>
            <a:endParaRPr lang="pl-PL" dirty="0"/>
          </a:p>
        </p:txBody>
      </p:sp>
    </p:spTree>
    <p:extLst>
      <p:ext uri="{BB962C8B-B14F-4D97-AF65-F5344CB8AC3E}">
        <p14:creationId xmlns:p14="http://schemas.microsoft.com/office/powerpoint/2010/main" xmlns="" val="662019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dirty="0"/>
          </a:p>
        </p:txBody>
      </p:sp>
      <p:sp>
        <p:nvSpPr>
          <p:cNvPr id="3" name="Podtytuł 2"/>
          <p:cNvSpPr>
            <a:spLocks noGrp="1"/>
          </p:cNvSpPr>
          <p:nvPr>
            <p:ph type="subTitle" idx="1"/>
          </p:nvPr>
        </p:nvSpPr>
        <p:spPr/>
        <p:txBody>
          <a:bodyPr/>
          <a:lstStyle/>
          <a:p>
            <a:r>
              <a:rPr lang="pl-PL" dirty="0" smtClean="0"/>
              <a:t>Komunikat MEN – rekrutacja 2019/2020</a:t>
            </a:r>
            <a:endParaRPr lang="pl-PL" dirty="0"/>
          </a:p>
        </p:txBody>
      </p:sp>
      <p:pic>
        <p:nvPicPr>
          <p:cNvPr id="4" name="Obraz 3"/>
          <p:cNvPicPr>
            <a:picLocks noChangeAspect="1"/>
          </p:cNvPicPr>
          <p:nvPr/>
        </p:nvPicPr>
        <p:blipFill>
          <a:blip r:embed="rId2" cstate="print"/>
          <a:stretch>
            <a:fillRect/>
          </a:stretch>
        </p:blipFill>
        <p:spPr>
          <a:xfrm>
            <a:off x="107504" y="187550"/>
            <a:ext cx="3201129" cy="1800000"/>
          </a:xfrm>
          <a:prstGeom prst="rect">
            <a:avLst/>
          </a:prstGeom>
        </p:spPr>
      </p:pic>
      <p:pic>
        <p:nvPicPr>
          <p:cNvPr id="5" name="Obraz 4"/>
          <p:cNvPicPr>
            <a:picLocks noChangeAspect="1"/>
          </p:cNvPicPr>
          <p:nvPr/>
        </p:nvPicPr>
        <p:blipFill>
          <a:blip r:embed="rId3" cstate="print"/>
          <a:stretch>
            <a:fillRect/>
          </a:stretch>
        </p:blipFill>
        <p:spPr>
          <a:xfrm>
            <a:off x="5580112" y="187550"/>
            <a:ext cx="3201129" cy="1800000"/>
          </a:xfrm>
          <a:prstGeom prst="rect">
            <a:avLst/>
          </a:prstGeom>
        </p:spPr>
      </p:pic>
      <p:pic>
        <p:nvPicPr>
          <p:cNvPr id="6" name="Obraz 5"/>
          <p:cNvPicPr>
            <a:picLocks noChangeAspect="1"/>
          </p:cNvPicPr>
          <p:nvPr/>
        </p:nvPicPr>
        <p:blipFill>
          <a:blip r:embed="rId4" cstate="print"/>
          <a:stretch>
            <a:fillRect/>
          </a:stretch>
        </p:blipFill>
        <p:spPr>
          <a:xfrm>
            <a:off x="2771800" y="2086200"/>
            <a:ext cx="3201129" cy="1800000"/>
          </a:xfrm>
          <a:prstGeom prst="rect">
            <a:avLst/>
          </a:prstGeom>
        </p:spPr>
      </p:pic>
    </p:spTree>
    <p:extLst>
      <p:ext uri="{BB962C8B-B14F-4D97-AF65-F5344CB8AC3E}">
        <p14:creationId xmlns:p14="http://schemas.microsoft.com/office/powerpoint/2010/main" xmlns="" val="386069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1800" dirty="0">
                <a:solidFill>
                  <a:srgbClr val="F8F8F8"/>
                </a:solidFill>
              </a:rPr>
              <a:t>Rekrutacja do klasy I dotychczasowego </a:t>
            </a:r>
            <a:r>
              <a:rPr lang="pl-PL" sz="1800" b="1" dirty="0">
                <a:solidFill>
                  <a:srgbClr val="FFFF00"/>
                </a:solidFill>
              </a:rPr>
              <a:t>czteroletniego technikum </a:t>
            </a:r>
            <a:r>
              <a:rPr lang="pl-PL" sz="1800" dirty="0">
                <a:solidFill>
                  <a:srgbClr val="F8F8F8"/>
                </a:solidFill>
              </a:rPr>
              <a:t>dla absolwentów dotychczasowego gimnazjum.</a:t>
            </a:r>
            <a:br>
              <a:rPr lang="pl-PL" sz="1800" dirty="0">
                <a:solidFill>
                  <a:srgbClr val="F8F8F8"/>
                </a:solidFill>
              </a:rPr>
            </a:br>
            <a:r>
              <a:rPr lang="pl-PL" sz="1800" dirty="0">
                <a:solidFill>
                  <a:srgbClr val="F8F8F8"/>
                </a:solidFill>
              </a:rPr>
              <a:t>ustawa z dnia 14 grudnia 2016 r.</a:t>
            </a:r>
            <a:br>
              <a:rPr lang="pl-PL" sz="1800" dirty="0">
                <a:solidFill>
                  <a:srgbClr val="F8F8F8"/>
                </a:solidFill>
              </a:rPr>
            </a:br>
            <a:r>
              <a:rPr lang="pl-PL" sz="1800" dirty="0">
                <a:solidFill>
                  <a:srgbClr val="F8F8F8"/>
                </a:solidFill>
              </a:rPr>
              <a:t>Przepisy wprowadzające ustawę – Prawo </a:t>
            </a:r>
            <a:r>
              <a:rPr lang="pl-PL" sz="1800" dirty="0" smtClean="0">
                <a:solidFill>
                  <a:srgbClr val="F8F8F8"/>
                </a:solidFill>
              </a:rPr>
              <a:t>oświatowe</a:t>
            </a:r>
            <a:endParaRPr lang="pl-PL" dirty="0"/>
          </a:p>
        </p:txBody>
      </p:sp>
      <p:sp>
        <p:nvSpPr>
          <p:cNvPr id="3" name="Symbol zastępczy zawartości 2"/>
          <p:cNvSpPr>
            <a:spLocks noGrp="1"/>
          </p:cNvSpPr>
          <p:nvPr>
            <p:ph idx="1"/>
          </p:nvPr>
        </p:nvSpPr>
        <p:spPr/>
        <p:txBody>
          <a:bodyPr>
            <a:normAutofit fontScale="77500" lnSpcReduction="20000"/>
          </a:bodyPr>
          <a:lstStyle/>
          <a:p>
            <a:pPr marL="0" indent="0">
              <a:buNone/>
            </a:pPr>
            <a:r>
              <a:rPr lang="pl-PL" dirty="0">
                <a:effectLst/>
              </a:rPr>
              <a:t>4. Do postępowania rekrutacyjnego </a:t>
            </a:r>
            <a:r>
              <a:rPr lang="pl-PL" u="sng" dirty="0">
                <a:effectLst/>
              </a:rPr>
              <a:t>do publicznego technikum na lata szkolne 2017/2018–2019/2020,</a:t>
            </a:r>
            <a:r>
              <a:rPr lang="pl-PL" dirty="0">
                <a:effectLst/>
              </a:rPr>
              <a:t> o którym mowa w ust. 1 i ust. 2 pkt 1, stosuje się odpowiednio przepisy art. 7b ust. 1c, art. 20a, art. 20b, art. 20c ust. 2 i 3, art. 20d, art. 20f, art. 20h ust. 1, 4, 5, ust. 6 pkt 2–5 i ust. 7, art. 20j, art. 20m, art. 20s pkt 1, art. 20t, art. 20v i art. 20z–20zf ustawy zmienianej w art. 15, w brzmieniu dotychczasowym, oraz przepisy wydane na podstawie art. 367. </a:t>
            </a:r>
          </a:p>
          <a:p>
            <a:pPr marL="0" indent="0">
              <a:buNone/>
            </a:pPr>
            <a:r>
              <a:rPr lang="pl-PL" dirty="0">
                <a:effectLst/>
              </a:rPr>
              <a:t>5. Do postępowania rekrutacyjnego </a:t>
            </a:r>
            <a:r>
              <a:rPr lang="pl-PL" u="sng" dirty="0">
                <a:effectLst/>
              </a:rPr>
              <a:t>do publicznego technikum na lata szkolne 2018/2019 i 2019/2020,</a:t>
            </a:r>
            <a:r>
              <a:rPr lang="pl-PL" dirty="0">
                <a:effectLst/>
              </a:rPr>
              <a:t> o którym mowa w ust. 1 i ust. 2 pkt 1, stosuje się także przepis art. 20wa ustawy zmienianej w art. 15, w brzmieniu dotychczasowym.</a:t>
            </a:r>
          </a:p>
          <a:p>
            <a:pPr marL="0" indent="0">
              <a:buNone/>
            </a:pPr>
            <a:endParaRPr lang="pl-PL" dirty="0"/>
          </a:p>
        </p:txBody>
      </p:sp>
    </p:spTree>
    <p:extLst>
      <p:ext uri="{BB962C8B-B14F-4D97-AF65-F5344CB8AC3E}">
        <p14:creationId xmlns:p14="http://schemas.microsoft.com/office/powerpoint/2010/main" xmlns="" val="1611386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1800" dirty="0">
                <a:solidFill>
                  <a:srgbClr val="F8F8F8"/>
                </a:solidFill>
              </a:rPr>
              <a:t>Rekrutacja do klasy I </a:t>
            </a:r>
            <a:r>
              <a:rPr lang="pl-PL" sz="1800" b="1" dirty="0">
                <a:solidFill>
                  <a:srgbClr val="FFFF00"/>
                </a:solidFill>
              </a:rPr>
              <a:t>branżowej szkoły I stopnia dla absolwentów dotychczasowego </a:t>
            </a:r>
            <a:r>
              <a:rPr lang="pl-PL" sz="1800" b="1" dirty="0" smtClean="0">
                <a:solidFill>
                  <a:srgbClr val="FFFF00"/>
                </a:solidFill>
              </a:rPr>
              <a:t>gimnazjum</a:t>
            </a:r>
            <a:r>
              <a:rPr lang="pl-PL" sz="1800" dirty="0">
                <a:solidFill>
                  <a:srgbClr val="F8F8F8"/>
                </a:solidFill>
              </a:rPr>
              <a:t/>
            </a:r>
            <a:br>
              <a:rPr lang="pl-PL" sz="1800" dirty="0">
                <a:solidFill>
                  <a:srgbClr val="F8F8F8"/>
                </a:solidFill>
              </a:rPr>
            </a:br>
            <a:r>
              <a:rPr lang="pl-PL" sz="1800" dirty="0">
                <a:solidFill>
                  <a:srgbClr val="F8F8F8"/>
                </a:solidFill>
              </a:rPr>
              <a:t>ustawa z dnia 14 grudnia 2016 r.</a:t>
            </a:r>
            <a:br>
              <a:rPr lang="pl-PL" sz="1800" dirty="0">
                <a:solidFill>
                  <a:srgbClr val="F8F8F8"/>
                </a:solidFill>
              </a:rPr>
            </a:br>
            <a:r>
              <a:rPr lang="pl-PL" sz="1800" dirty="0">
                <a:solidFill>
                  <a:srgbClr val="F8F8F8"/>
                </a:solidFill>
              </a:rPr>
              <a:t>Przepisy wprowadzające ustawę – Prawo </a:t>
            </a:r>
            <a:r>
              <a:rPr lang="pl-PL" sz="1800" dirty="0" smtClean="0">
                <a:solidFill>
                  <a:srgbClr val="F8F8F8"/>
                </a:solidFill>
              </a:rPr>
              <a:t>oświatowe</a:t>
            </a:r>
            <a:endParaRPr lang="pl-PL" dirty="0"/>
          </a:p>
        </p:txBody>
      </p:sp>
      <p:sp>
        <p:nvSpPr>
          <p:cNvPr id="3" name="Symbol zastępczy zawartości 2"/>
          <p:cNvSpPr>
            <a:spLocks noGrp="1"/>
          </p:cNvSpPr>
          <p:nvPr>
            <p:ph idx="1"/>
          </p:nvPr>
        </p:nvSpPr>
        <p:spPr/>
        <p:txBody>
          <a:bodyPr>
            <a:normAutofit fontScale="92500" lnSpcReduction="10000"/>
          </a:bodyPr>
          <a:lstStyle/>
          <a:p>
            <a:pPr marL="0" indent="0">
              <a:buNone/>
            </a:pPr>
            <a:r>
              <a:rPr lang="pl-PL" b="1" dirty="0">
                <a:effectLst/>
              </a:rPr>
              <a:t>Art. 165.</a:t>
            </a:r>
            <a:r>
              <a:rPr lang="pl-PL" dirty="0">
                <a:effectLst/>
              </a:rPr>
              <a:t> 1. Na rok szkolny odpowiednio 2017/2018 i 2018/2019 przeprowadza się postępowanie rekrutacyjne do </a:t>
            </a:r>
            <a:r>
              <a:rPr lang="pl-PL" b="1" dirty="0">
                <a:effectLst/>
              </a:rPr>
              <a:t>klasy I branżowej szkoły I stopnia dla absolwentów dotychczasowego gimnazjum</a:t>
            </a:r>
            <a:endParaRPr lang="pl-PL" dirty="0">
              <a:effectLst/>
            </a:endParaRPr>
          </a:p>
          <a:p>
            <a:pPr marL="0" indent="0">
              <a:buNone/>
            </a:pPr>
            <a:r>
              <a:rPr lang="pl-PL" dirty="0">
                <a:effectLst/>
              </a:rPr>
              <a:t>2. </a:t>
            </a:r>
            <a:r>
              <a:rPr lang="pl-PL" u="sng" dirty="0">
                <a:effectLst/>
              </a:rPr>
              <a:t>Na rok szkolny 2019/2020 przeprowadza się postępowanie rekrutacyjne do klasy I branżowej szkoły I stopnia odrębnie dla kandydatów będących absolwentami: </a:t>
            </a:r>
            <a:endParaRPr lang="pl-PL" dirty="0">
              <a:effectLst/>
            </a:endParaRPr>
          </a:p>
          <a:p>
            <a:pPr marL="0" indent="0">
              <a:buNone/>
            </a:pPr>
            <a:r>
              <a:rPr lang="pl-PL" dirty="0">
                <a:effectLst/>
              </a:rPr>
              <a:t>1) </a:t>
            </a:r>
            <a:r>
              <a:rPr lang="pl-PL" i="1" dirty="0">
                <a:effectLst/>
              </a:rPr>
              <a:t>dotychczasowego gimnazjum</a:t>
            </a:r>
            <a:r>
              <a:rPr lang="pl-PL" dirty="0">
                <a:effectLst/>
              </a:rPr>
              <a:t>; </a:t>
            </a:r>
          </a:p>
          <a:p>
            <a:pPr marL="0" indent="0">
              <a:buNone/>
            </a:pPr>
            <a:r>
              <a:rPr lang="pl-PL" dirty="0">
                <a:effectLst/>
              </a:rPr>
              <a:t>2) </a:t>
            </a:r>
            <a:r>
              <a:rPr lang="pl-PL" i="1" dirty="0">
                <a:effectLst/>
              </a:rPr>
              <a:t>ośmioletniej szkoły podstawowej</a:t>
            </a:r>
            <a:r>
              <a:rPr lang="pl-PL" dirty="0">
                <a:effectLst/>
              </a:rPr>
              <a:t>. </a:t>
            </a:r>
          </a:p>
          <a:p>
            <a:pPr marL="0" indent="0">
              <a:buNone/>
            </a:pPr>
            <a:endParaRPr lang="pl-PL" dirty="0"/>
          </a:p>
        </p:txBody>
      </p:sp>
    </p:spTree>
    <p:extLst>
      <p:ext uri="{BB962C8B-B14F-4D97-AF65-F5344CB8AC3E}">
        <p14:creationId xmlns:p14="http://schemas.microsoft.com/office/powerpoint/2010/main" xmlns="" val="573048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1800" dirty="0" smtClean="0">
                <a:solidFill>
                  <a:srgbClr val="F8F8F8"/>
                </a:solidFill>
              </a:rPr>
              <a:t>Rekrutacja </a:t>
            </a:r>
            <a:r>
              <a:rPr lang="pl-PL" sz="1800" dirty="0">
                <a:solidFill>
                  <a:srgbClr val="F8F8F8"/>
                </a:solidFill>
              </a:rPr>
              <a:t>do </a:t>
            </a:r>
            <a:r>
              <a:rPr lang="pl-PL" sz="1800" b="1" dirty="0" smtClean="0">
                <a:solidFill>
                  <a:srgbClr val="FFFF00"/>
                </a:solidFill>
              </a:rPr>
              <a:t>szkoły policealnej</a:t>
            </a:r>
            <a:r>
              <a:rPr lang="pl-PL" sz="1800" dirty="0" smtClean="0">
                <a:solidFill>
                  <a:srgbClr val="F8F8F8"/>
                </a:solidFill>
              </a:rPr>
              <a:t/>
            </a:r>
            <a:br>
              <a:rPr lang="pl-PL" sz="1800" dirty="0" smtClean="0">
                <a:solidFill>
                  <a:srgbClr val="F8F8F8"/>
                </a:solidFill>
              </a:rPr>
            </a:br>
            <a:r>
              <a:rPr lang="pl-PL" sz="1800" dirty="0" smtClean="0">
                <a:solidFill>
                  <a:srgbClr val="F8F8F8"/>
                </a:solidFill>
              </a:rPr>
              <a:t>ustawa z dnia 14 grudnia 2016 r.</a:t>
            </a:r>
            <a:br>
              <a:rPr lang="pl-PL" sz="1800" dirty="0" smtClean="0">
                <a:solidFill>
                  <a:srgbClr val="F8F8F8"/>
                </a:solidFill>
              </a:rPr>
            </a:br>
            <a:r>
              <a:rPr lang="pl-PL" sz="1800" dirty="0" smtClean="0">
                <a:solidFill>
                  <a:srgbClr val="F8F8F8"/>
                </a:solidFill>
              </a:rPr>
              <a:t>Przepisy wprowadzające ustawę – Prawo oświatowe</a:t>
            </a:r>
            <a:endParaRPr lang="pl-PL" dirty="0"/>
          </a:p>
        </p:txBody>
      </p:sp>
      <p:sp>
        <p:nvSpPr>
          <p:cNvPr id="3" name="Symbol zastępczy zawartości 2"/>
          <p:cNvSpPr>
            <a:spLocks noGrp="1"/>
          </p:cNvSpPr>
          <p:nvPr>
            <p:ph idx="1"/>
          </p:nvPr>
        </p:nvSpPr>
        <p:spPr/>
        <p:txBody>
          <a:bodyPr>
            <a:normAutofit fontScale="62500" lnSpcReduction="20000"/>
          </a:bodyPr>
          <a:lstStyle/>
          <a:p>
            <a:pPr marL="0" indent="0">
              <a:buNone/>
            </a:pPr>
            <a:r>
              <a:rPr lang="pl-PL" b="1" dirty="0">
                <a:effectLst/>
              </a:rPr>
              <a:t>Art. 174.</a:t>
            </a:r>
            <a:r>
              <a:rPr lang="pl-PL" dirty="0">
                <a:effectLst/>
              </a:rPr>
              <a:t> 1. Z dniem 1 września 2017 r. tworzy się </a:t>
            </a:r>
            <a:r>
              <a:rPr lang="pl-PL" b="1" dirty="0">
                <a:effectLst/>
              </a:rPr>
              <a:t>szkołę policealną,</a:t>
            </a:r>
            <a:r>
              <a:rPr lang="pl-PL" dirty="0">
                <a:effectLst/>
              </a:rPr>
              <a:t> o której mowa w art. 18 ust. 1 pkt 2 lit. f ustawy – Prawo oświatowe. </a:t>
            </a:r>
          </a:p>
          <a:p>
            <a:pPr marL="0" indent="0">
              <a:buNone/>
            </a:pPr>
            <a:r>
              <a:rPr lang="pl-PL" dirty="0">
                <a:effectLst/>
              </a:rPr>
              <a:t>2. Z dniem 1 września 2017 r. </a:t>
            </a:r>
            <a:r>
              <a:rPr lang="pl-PL" u="sng" dirty="0">
                <a:effectLst/>
              </a:rPr>
              <a:t>dotychczasowa szkoła policealna staje się szkołą policealną, o której mowa w art. 18 ust. 1 pkt 2 lit. f ustawy – Prawo oświatowe</a:t>
            </a:r>
            <a:r>
              <a:rPr lang="pl-PL" dirty="0">
                <a:effectLst/>
              </a:rPr>
              <a:t>.</a:t>
            </a:r>
          </a:p>
          <a:p>
            <a:pPr marL="0" indent="0">
              <a:buNone/>
            </a:pPr>
            <a:r>
              <a:rPr lang="pl-PL" dirty="0">
                <a:effectLst/>
              </a:rPr>
              <a:t> </a:t>
            </a:r>
          </a:p>
          <a:p>
            <a:pPr marL="0" indent="0">
              <a:buNone/>
            </a:pPr>
            <a:r>
              <a:rPr lang="pl-PL" b="1" dirty="0">
                <a:effectLst/>
              </a:rPr>
              <a:t>Art. 18. 1</a:t>
            </a:r>
            <a:r>
              <a:rPr lang="pl-PL" dirty="0">
                <a:effectLst/>
              </a:rPr>
              <a:t>. Szkoły publiczne i niepubliczne dzielą się na następujące typy: </a:t>
            </a:r>
          </a:p>
          <a:p>
            <a:pPr marL="0" indent="0">
              <a:buNone/>
            </a:pPr>
            <a:r>
              <a:rPr lang="pl-PL" dirty="0">
                <a:effectLst/>
              </a:rPr>
              <a:t>1) ośmioletnią szkołę podstawową; </a:t>
            </a:r>
          </a:p>
          <a:p>
            <a:pPr marL="0" indent="0">
              <a:buNone/>
            </a:pPr>
            <a:r>
              <a:rPr lang="pl-PL" dirty="0">
                <a:effectLst/>
              </a:rPr>
              <a:t>2) szkoły ponadpodstawowe: </a:t>
            </a:r>
          </a:p>
          <a:p>
            <a:pPr marL="0" indent="0">
              <a:buNone/>
            </a:pPr>
            <a:r>
              <a:rPr lang="pl-PL" dirty="0">
                <a:effectLst/>
              </a:rPr>
              <a:t>a) czteroletnie liceum ogólnokształcące, b) pięcioletnie technikum, c) trzyletnią branżową szkołę I stopnia, d) trzyletnią szkołę specjalną przysposabiającą do pracy, e) dwuletnią branżową szkołę II stopnia, f) </a:t>
            </a:r>
            <a:r>
              <a:rPr lang="pl-PL" u="sng" dirty="0">
                <a:effectLst/>
              </a:rPr>
              <a:t>szkołę policealną dla osób posiadających wykształcenie średnie lub wykształcenie średnie branżowe, o okresie nauczania nie dłuższym niż 2,5 roku.</a:t>
            </a:r>
            <a:endParaRPr lang="pl-PL" dirty="0">
              <a:effectLst/>
            </a:endParaRPr>
          </a:p>
          <a:p>
            <a:pPr marL="0" indent="0">
              <a:buNone/>
            </a:pPr>
            <a:endParaRPr lang="pl-PL" dirty="0"/>
          </a:p>
        </p:txBody>
      </p:sp>
    </p:spTree>
    <p:extLst>
      <p:ext uri="{BB962C8B-B14F-4D97-AF65-F5344CB8AC3E}">
        <p14:creationId xmlns:p14="http://schemas.microsoft.com/office/powerpoint/2010/main" xmlns="" val="144612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1800" dirty="0">
                <a:solidFill>
                  <a:srgbClr val="F8F8F8"/>
                </a:solidFill>
              </a:rPr>
              <a:t>Rekrutacja na semestr pierwszy klasy I dotychczasowego </a:t>
            </a:r>
            <a:r>
              <a:rPr lang="pl-PL" sz="1800" b="1" dirty="0">
                <a:solidFill>
                  <a:srgbClr val="66FFFF"/>
                </a:solidFill>
              </a:rPr>
              <a:t>trzyletniego liceum ogólnokształcącego dla dorosłych </a:t>
            </a:r>
            <a:r>
              <a:rPr lang="pl-PL" sz="1800" dirty="0">
                <a:solidFill>
                  <a:srgbClr val="F8F8F8"/>
                </a:solidFill>
              </a:rPr>
              <a:t>dla absolwentów dotychczasowego gimnazjum. </a:t>
            </a:r>
            <a:r>
              <a:rPr lang="pl-PL" sz="1800" dirty="0" smtClean="0">
                <a:solidFill>
                  <a:srgbClr val="F8F8F8"/>
                </a:solidFill>
              </a:rPr>
              <a:t/>
            </a:r>
            <a:br>
              <a:rPr lang="pl-PL" sz="1800" dirty="0" smtClean="0">
                <a:solidFill>
                  <a:srgbClr val="F8F8F8"/>
                </a:solidFill>
              </a:rPr>
            </a:br>
            <a:r>
              <a:rPr lang="pl-PL" sz="1800" dirty="0" smtClean="0">
                <a:solidFill>
                  <a:srgbClr val="F8F8F8"/>
                </a:solidFill>
              </a:rPr>
              <a:t>ustawa z dnia 14 grudnia 2016 r.</a:t>
            </a:r>
            <a:br>
              <a:rPr lang="pl-PL" sz="1800" dirty="0" smtClean="0">
                <a:solidFill>
                  <a:srgbClr val="F8F8F8"/>
                </a:solidFill>
              </a:rPr>
            </a:br>
            <a:r>
              <a:rPr lang="pl-PL" sz="1800" dirty="0" smtClean="0">
                <a:solidFill>
                  <a:srgbClr val="F8F8F8"/>
                </a:solidFill>
              </a:rPr>
              <a:t>Przepisy wprowadzające ustawę – Prawo oświatowe</a:t>
            </a:r>
            <a:endParaRPr lang="pl-PL" dirty="0"/>
          </a:p>
        </p:txBody>
      </p:sp>
      <p:sp>
        <p:nvSpPr>
          <p:cNvPr id="3" name="Symbol zastępczy zawartości 2"/>
          <p:cNvSpPr>
            <a:spLocks noGrp="1"/>
          </p:cNvSpPr>
          <p:nvPr>
            <p:ph idx="1"/>
          </p:nvPr>
        </p:nvSpPr>
        <p:spPr/>
        <p:txBody>
          <a:bodyPr>
            <a:normAutofit fontScale="62500" lnSpcReduction="20000"/>
          </a:bodyPr>
          <a:lstStyle/>
          <a:p>
            <a:pPr marL="0" indent="0">
              <a:buNone/>
            </a:pPr>
            <a:r>
              <a:rPr lang="pl-PL" b="1" dirty="0">
                <a:effectLst/>
              </a:rPr>
              <a:t>Art. 187</a:t>
            </a:r>
            <a:r>
              <a:rPr lang="pl-PL" dirty="0">
                <a:effectLst/>
              </a:rPr>
              <a:t>. 1. Na lata szkolne 2017/2018–2019/2020 przeprowadza się postępowanie rekrutacyjne </a:t>
            </a:r>
            <a:r>
              <a:rPr lang="pl-PL" b="1" dirty="0">
                <a:effectLst/>
              </a:rPr>
              <a:t>na semestr pierwszy klasy I dotychczasowego trzyletniego liceum ogólnokształcącego dla dorosłych dla absolwentów dotychczasowego gimnazjum</a:t>
            </a:r>
            <a:r>
              <a:rPr lang="pl-PL" dirty="0">
                <a:effectLst/>
              </a:rPr>
              <a:t>. </a:t>
            </a:r>
          </a:p>
          <a:p>
            <a:pPr marL="0" indent="0">
              <a:buNone/>
            </a:pPr>
            <a:r>
              <a:rPr lang="pl-PL" dirty="0">
                <a:effectLst/>
              </a:rPr>
              <a:t>2</a:t>
            </a:r>
            <a:r>
              <a:rPr lang="pl-PL" u="sng" dirty="0">
                <a:effectLst/>
              </a:rPr>
              <a:t>. Na rok szkolny 2019/2020 przeprowadza się postępowanie rekrutacyjne do klasy I</a:t>
            </a:r>
            <a:r>
              <a:rPr lang="pl-PL" dirty="0">
                <a:effectLst/>
              </a:rPr>
              <a:t>: </a:t>
            </a:r>
          </a:p>
          <a:p>
            <a:pPr marL="0" indent="0">
              <a:buNone/>
            </a:pPr>
            <a:r>
              <a:rPr lang="pl-PL" dirty="0">
                <a:effectLst/>
              </a:rPr>
              <a:t>1) </a:t>
            </a:r>
            <a:r>
              <a:rPr lang="pl-PL" i="1" dirty="0">
                <a:effectLst/>
              </a:rPr>
              <a:t>dotychczasowego trzyletniego liceum ogólnokształcącego dla dorosłych</a:t>
            </a:r>
            <a:r>
              <a:rPr lang="pl-PL" dirty="0">
                <a:effectLst/>
              </a:rPr>
              <a:t>, o którym mowa w art. 186, dla absolwentów dotychczasowego gimnazjum;</a:t>
            </a:r>
          </a:p>
          <a:p>
            <a:pPr marL="0" indent="0">
              <a:buNone/>
            </a:pPr>
            <a:r>
              <a:rPr lang="pl-PL" dirty="0">
                <a:effectLst/>
              </a:rPr>
              <a:t>2) </a:t>
            </a:r>
            <a:r>
              <a:rPr lang="pl-PL" i="1" dirty="0">
                <a:effectLst/>
              </a:rPr>
              <a:t>czteroletniego liceum ogólnokształcącego dla absolwentów ośmioletniej szkoły podstawowej. </a:t>
            </a:r>
            <a:r>
              <a:rPr lang="pl-PL" dirty="0">
                <a:effectLst/>
              </a:rPr>
              <a:t> </a:t>
            </a:r>
          </a:p>
          <a:p>
            <a:pPr marL="0" indent="0">
              <a:buNone/>
            </a:pPr>
            <a:r>
              <a:rPr lang="pl-PL" dirty="0">
                <a:effectLst/>
              </a:rPr>
              <a:t>3. </a:t>
            </a:r>
            <a:r>
              <a:rPr lang="pl-PL" u="sng" dirty="0">
                <a:effectLst/>
              </a:rPr>
              <a:t>Postępowanie rekrutacyjne na rok szkolny 2019/2020,</a:t>
            </a:r>
            <a:r>
              <a:rPr lang="pl-PL" dirty="0">
                <a:effectLst/>
              </a:rPr>
              <a:t> o którym mowa w ust. 2, </a:t>
            </a:r>
            <a:r>
              <a:rPr lang="pl-PL" i="1" dirty="0">
                <a:effectLst/>
              </a:rPr>
              <a:t>przeprowadza się odrębnie dla kandydatów będących absolwentami: </a:t>
            </a:r>
            <a:endParaRPr lang="pl-PL" dirty="0">
              <a:effectLst/>
            </a:endParaRPr>
          </a:p>
          <a:p>
            <a:pPr marL="0" indent="0">
              <a:buNone/>
            </a:pPr>
            <a:r>
              <a:rPr lang="pl-PL" i="1" dirty="0">
                <a:effectLst/>
              </a:rPr>
              <a:t>1) dotychczasowego gimnazjum</a:t>
            </a:r>
            <a:r>
              <a:rPr lang="pl-PL" dirty="0">
                <a:effectLst/>
              </a:rPr>
              <a:t>, którzy są przyjmowani do klas, o których mowa w art. 186; </a:t>
            </a:r>
          </a:p>
          <a:p>
            <a:pPr marL="0" indent="0">
              <a:buNone/>
            </a:pPr>
            <a:r>
              <a:rPr lang="pl-PL" dirty="0">
                <a:effectLst/>
              </a:rPr>
              <a:t>2) </a:t>
            </a:r>
            <a:r>
              <a:rPr lang="pl-PL" i="1" dirty="0">
                <a:effectLst/>
              </a:rPr>
              <a:t>ośmioletniej szkoły podstawowej</a:t>
            </a:r>
            <a:r>
              <a:rPr lang="pl-PL" dirty="0">
                <a:effectLst/>
              </a:rPr>
              <a:t>. </a:t>
            </a:r>
          </a:p>
          <a:p>
            <a:pPr marL="0" indent="0">
              <a:buNone/>
            </a:pPr>
            <a:endParaRPr lang="pl-PL" dirty="0"/>
          </a:p>
        </p:txBody>
      </p:sp>
    </p:spTree>
    <p:extLst>
      <p:ext uri="{BB962C8B-B14F-4D97-AF65-F5344CB8AC3E}">
        <p14:creationId xmlns:p14="http://schemas.microsoft.com/office/powerpoint/2010/main" xmlns="" val="1406025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1800" dirty="0">
                <a:solidFill>
                  <a:srgbClr val="F8F8F8"/>
                </a:solidFill>
              </a:rPr>
              <a:t>Rekrutacja na semestr pierwszy klasy I dotychczasowego </a:t>
            </a:r>
            <a:r>
              <a:rPr lang="pl-PL" sz="1800" b="1" dirty="0">
                <a:solidFill>
                  <a:srgbClr val="66FFFF"/>
                </a:solidFill>
              </a:rPr>
              <a:t>trzyletniego liceum ogólnokształcącego dla dorosłych</a:t>
            </a:r>
            <a:r>
              <a:rPr lang="pl-PL" sz="1800" dirty="0">
                <a:solidFill>
                  <a:srgbClr val="F8F8F8"/>
                </a:solidFill>
              </a:rPr>
              <a:t> dla absolwentów dotychczasowego gimnazjum. </a:t>
            </a:r>
            <a:r>
              <a:rPr lang="pl-PL" sz="1800" dirty="0" smtClean="0">
                <a:solidFill>
                  <a:srgbClr val="F8F8F8"/>
                </a:solidFill>
              </a:rPr>
              <a:t/>
            </a:r>
            <a:br>
              <a:rPr lang="pl-PL" sz="1800" dirty="0" smtClean="0">
                <a:solidFill>
                  <a:srgbClr val="F8F8F8"/>
                </a:solidFill>
              </a:rPr>
            </a:br>
            <a:r>
              <a:rPr lang="pl-PL" sz="1800" dirty="0" smtClean="0">
                <a:solidFill>
                  <a:srgbClr val="F8F8F8"/>
                </a:solidFill>
              </a:rPr>
              <a:t>ustawa z dnia 14 grudnia 2016 r.</a:t>
            </a:r>
            <a:br>
              <a:rPr lang="pl-PL" sz="1800" dirty="0" smtClean="0">
                <a:solidFill>
                  <a:srgbClr val="F8F8F8"/>
                </a:solidFill>
              </a:rPr>
            </a:br>
            <a:r>
              <a:rPr lang="pl-PL" sz="1800" dirty="0" smtClean="0">
                <a:solidFill>
                  <a:srgbClr val="F8F8F8"/>
                </a:solidFill>
              </a:rPr>
              <a:t>Przepisy wprowadzające ustawę – Prawo oświatowe</a:t>
            </a:r>
            <a:endParaRPr lang="pl-PL" dirty="0"/>
          </a:p>
        </p:txBody>
      </p:sp>
      <p:sp>
        <p:nvSpPr>
          <p:cNvPr id="3" name="Symbol zastępczy zawartości 2"/>
          <p:cNvSpPr>
            <a:spLocks noGrp="1"/>
          </p:cNvSpPr>
          <p:nvPr>
            <p:ph idx="1"/>
          </p:nvPr>
        </p:nvSpPr>
        <p:spPr/>
        <p:txBody>
          <a:bodyPr>
            <a:normAutofit fontScale="77500" lnSpcReduction="20000"/>
          </a:bodyPr>
          <a:lstStyle/>
          <a:p>
            <a:pPr marL="0" indent="0">
              <a:buNone/>
            </a:pPr>
            <a:r>
              <a:rPr lang="pl-PL" dirty="0">
                <a:effectLst/>
              </a:rPr>
              <a:t>4. Do postępowania rekrutacyjnego do </a:t>
            </a:r>
            <a:r>
              <a:rPr lang="pl-PL" u="sng" dirty="0">
                <a:effectLst/>
              </a:rPr>
              <a:t>publicznego liceum ogólnokształcącego dla dorosłych na lata szkolne 2017/2018–2019/2020,</a:t>
            </a:r>
            <a:r>
              <a:rPr lang="pl-PL" dirty="0">
                <a:effectLst/>
              </a:rPr>
              <a:t> o którym mowa w ust. 1 i ust. 2 pkt 1, stosuje się odpowiednio przepisy art. 20a, art. 20b, art. 20c ust. 2 i 3, art. 20d, art. 20g ust. 2 pkt 2 i ust. 3, art. 20k ust. 1 pkt 3, ust. 2– 4 i 6, art. 20s pkt 1, art. 20t, art. 20v i art. 20z–20zf ustawy zmienianej w art. 15, w brzmieniu dotychczasowym oraz przepisy wydane na podstawie art. 367. </a:t>
            </a:r>
          </a:p>
          <a:p>
            <a:pPr marL="0" indent="0">
              <a:buNone/>
            </a:pPr>
            <a:r>
              <a:rPr lang="pl-PL" dirty="0">
                <a:effectLst/>
              </a:rPr>
              <a:t>5. Do postępowania rekrutacyjnego do publicznego liceum ogólnokształcącego dla dorosłych na lata szkolne 2018/2019 i 2019/2020, o którym mowa w ust. 1 i ust. 2 pkt 1, stosuje się także odpowiednio przepisy art. 20wa ustawy zmienianej w art. 15, w brzmieniu dotychczasowym.</a:t>
            </a:r>
          </a:p>
          <a:p>
            <a:pPr marL="0" indent="0">
              <a:buNone/>
            </a:pPr>
            <a:endParaRPr lang="pl-PL" dirty="0"/>
          </a:p>
        </p:txBody>
      </p:sp>
    </p:spTree>
    <p:extLst>
      <p:ext uri="{BB962C8B-B14F-4D97-AF65-F5344CB8AC3E}">
        <p14:creationId xmlns:p14="http://schemas.microsoft.com/office/powerpoint/2010/main" xmlns="" val="1940417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Ustawa o systemie oświaty</a:t>
            </a:r>
            <a:endParaRPr lang="pl-PL" dirty="0"/>
          </a:p>
        </p:txBody>
      </p:sp>
      <p:sp>
        <p:nvSpPr>
          <p:cNvPr id="3" name="Symbol zastępczy zawartości 2"/>
          <p:cNvSpPr>
            <a:spLocks noGrp="1"/>
          </p:cNvSpPr>
          <p:nvPr>
            <p:ph idx="1"/>
          </p:nvPr>
        </p:nvSpPr>
        <p:spPr/>
        <p:txBody>
          <a:bodyPr>
            <a:normAutofit fontScale="77500" lnSpcReduction="20000"/>
          </a:bodyPr>
          <a:lstStyle/>
          <a:p>
            <a:pPr marL="0" indent="0">
              <a:buNone/>
            </a:pPr>
            <a:r>
              <a:rPr lang="pl-PL" b="1" dirty="0">
                <a:effectLst/>
              </a:rPr>
              <a:t>Art. 20a.</a:t>
            </a:r>
            <a:r>
              <a:rPr lang="pl-PL" dirty="0">
                <a:effectLst/>
              </a:rPr>
              <a:t> 1. Dzieci, młodzież oraz osoby pełnoletnie przyjmuje się odpowiednio do publicznych przedszkoli, publicznych innych form wychowania przedszkolnego i publicznych placówek, o których mowa w art. 2 pkt 3–3b i 7, oraz do klas pierwszych szkół wszystkich typów po przeprowadzeniu postępowania rekrutacyjnego. </a:t>
            </a:r>
          </a:p>
          <a:p>
            <a:pPr marL="0" indent="0">
              <a:buNone/>
            </a:pPr>
            <a:r>
              <a:rPr lang="pl-PL" dirty="0">
                <a:effectLst/>
              </a:rPr>
              <a:t>2. O przyjęciu dziecka do publicznego przedszkola oraz dzieci, młodzieży i osób pełnoletnich do publicznych szkół wszystkich typów, w tym do klas pierwszych, oraz do publicznych placówek, o których mowa w art. 2 pkt 3, 3a i 7, w trakcie roku szkolnego, decyduje dyrektor, z wyjątkiem przypadków przyjęcia dzieci i młodzieży zamieszkałych w obwodzie publicznej szkoły podstawowej i publicznego gimnazjum, które są przyjmowane z urzędu. </a:t>
            </a:r>
          </a:p>
          <a:p>
            <a:endParaRPr lang="pl-PL" dirty="0"/>
          </a:p>
        </p:txBody>
      </p:sp>
    </p:spTree>
    <p:extLst>
      <p:ext uri="{BB962C8B-B14F-4D97-AF65-F5344CB8AC3E}">
        <p14:creationId xmlns:p14="http://schemas.microsoft.com/office/powerpoint/2010/main" xmlns="" val="2713882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Ustawa o systemie oświaty</a:t>
            </a:r>
            <a:endParaRPr lang="pl-PL" dirty="0"/>
          </a:p>
        </p:txBody>
      </p:sp>
      <p:sp>
        <p:nvSpPr>
          <p:cNvPr id="3" name="Symbol zastępczy zawartości 2"/>
          <p:cNvSpPr>
            <a:spLocks noGrp="1"/>
          </p:cNvSpPr>
          <p:nvPr>
            <p:ph idx="1"/>
          </p:nvPr>
        </p:nvSpPr>
        <p:spPr/>
        <p:txBody>
          <a:bodyPr>
            <a:normAutofit fontScale="62500" lnSpcReduction="20000"/>
          </a:bodyPr>
          <a:lstStyle/>
          <a:p>
            <a:pPr marL="0" indent="0">
              <a:buNone/>
            </a:pPr>
            <a:r>
              <a:rPr lang="pl-PL" b="1" dirty="0">
                <a:effectLst/>
              </a:rPr>
              <a:t>Art. 20d.</a:t>
            </a:r>
            <a:r>
              <a:rPr lang="pl-PL" dirty="0">
                <a:effectLst/>
              </a:rPr>
              <a:t> 1</a:t>
            </a:r>
            <a:r>
              <a:rPr lang="pl-PL" b="1" dirty="0">
                <a:effectLst/>
              </a:rPr>
              <a:t>. Laureat lub finalista ogólnopolskiej olimpiady przedmiotowej oraz laureat konkursu przedmiotowego o zasięgu wojewódzkim lub </a:t>
            </a:r>
            <a:r>
              <a:rPr lang="pl-PL" b="1" dirty="0" err="1">
                <a:effectLst/>
              </a:rPr>
              <a:t>ponadwojewódzkim</a:t>
            </a:r>
            <a:r>
              <a:rPr lang="pl-PL" b="1" dirty="0">
                <a:effectLst/>
              </a:rPr>
              <a:t>,</a:t>
            </a:r>
            <a:r>
              <a:rPr lang="pl-PL" dirty="0">
                <a:effectLst/>
              </a:rPr>
              <a:t> przeprowadzonych zgodnie z przepisami wydanymi na podstawie art. 22 ust. 2 pkt 8, </a:t>
            </a:r>
            <a:r>
              <a:rPr lang="pl-PL" u="sng" dirty="0">
                <a:effectLst/>
              </a:rPr>
              <a:t>są przyjmowani w pierwszej kolejności do publicznego gimnazjum, publicznego gimnazjum integracyjnego, publicznego gimnazjum dwujęzycznego, oddziału dwujęzycznego w publicznym gimnazjum ogólnodostępnym, oddziału międzynarodowego w publicznym gimnazjum ogólnodostępnym, oddziału integracyjnego w publicznym gimnazjum ogólnodostępnym, publicznej szkoły ponadgimnazjalnej, publicznej szkoły ponadgimnazjalnej integracyjnej lub oddziału integracyjnego w publicznej szkole ponadgimnazjalnej ogólnodostępnej</a:t>
            </a:r>
            <a:r>
              <a:rPr lang="pl-PL" dirty="0">
                <a:effectLst/>
              </a:rPr>
              <a:t>, jeżeli spełniają odpowiednio warunki, o których mowa w art. 20e ust. 2 i art. 20f ust. 1.                                                  11) Zmiany tekstu jednolitego wymienionej ustawy zostały ogłoszone w Dz. U. z 2012 r. poz. 362, 596, 769, 1278, 1342, 1448, 1529 i 1540, z 2013 r. poz. 888, 1027, 1036, 1287, 1304, 1387 i 1717, z 2014 r. poz. 223, 312, 567, 598, 773, 915, 1052, 1215, 1328, 1563, 1644, 1662 i 1863 oraz z 2015 r. poz. 73, 211, 251, 478, 693, 699, 860, 933, 978, 1197, 1217, 1259, 1296, 1321, 1322, 1333, 1569, 1595, 1607, 1688, 1767, 1784, 1844, 1893, 1925, 1932 i 1992. </a:t>
            </a:r>
          </a:p>
        </p:txBody>
      </p:sp>
    </p:spTree>
    <p:extLst>
      <p:ext uri="{BB962C8B-B14F-4D97-AF65-F5344CB8AC3E}">
        <p14:creationId xmlns:p14="http://schemas.microsoft.com/office/powerpoint/2010/main" xmlns="" val="1639616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Ustawa o systemie oświaty</a:t>
            </a:r>
            <a:endParaRPr lang="pl-PL" dirty="0"/>
          </a:p>
        </p:txBody>
      </p:sp>
      <p:sp>
        <p:nvSpPr>
          <p:cNvPr id="3" name="Symbol zastępczy zawartości 2"/>
          <p:cNvSpPr>
            <a:spLocks noGrp="1"/>
          </p:cNvSpPr>
          <p:nvPr>
            <p:ph idx="1"/>
          </p:nvPr>
        </p:nvSpPr>
        <p:spPr/>
        <p:txBody>
          <a:bodyPr>
            <a:normAutofit fontScale="77500" lnSpcReduction="20000"/>
          </a:bodyPr>
          <a:lstStyle/>
          <a:p>
            <a:pPr marL="0" indent="0">
              <a:buNone/>
            </a:pPr>
            <a:r>
              <a:rPr lang="pl-PL" dirty="0">
                <a:effectLst/>
              </a:rPr>
              <a:t>2. </a:t>
            </a:r>
            <a:r>
              <a:rPr lang="pl-PL" b="1" dirty="0">
                <a:effectLst/>
              </a:rPr>
              <a:t>Laureat lub finalista ogólnopolskiej olimpiady przedmiotowej oraz laureat konkursu przedmiotowego o zasięgu wojewódzkim lub </a:t>
            </a:r>
            <a:r>
              <a:rPr lang="pl-PL" b="1" dirty="0" err="1">
                <a:effectLst/>
              </a:rPr>
              <a:t>ponadwojewódzkim</a:t>
            </a:r>
            <a:r>
              <a:rPr lang="pl-PL" dirty="0">
                <a:effectLst/>
              </a:rPr>
              <a:t>, przeprowadzonych zgodnie z przepisami wydanymi na podstawie art. 22 ust. 2 pkt 8, </a:t>
            </a:r>
            <a:r>
              <a:rPr lang="pl-PL" u="sng" dirty="0">
                <a:effectLst/>
              </a:rPr>
              <a:t>są przyjmowani w pierwszej kolejności do publicznego gimnazjum sportowego, publicznego gimnazjum mistrzostwa sportowego, oddziału sportowego w publicznym gimnazjum ogólnodostępnym, publicznej szkoły ponadgimnazjalnej sportowej, publicznej szkoły ponadgimnazjalnej mistrzostwa sportowego lub oddziału sportowego w publicznej szkole ponadgimnazjalnej ogólnodostępnej</a:t>
            </a:r>
            <a:r>
              <a:rPr lang="pl-PL" dirty="0">
                <a:effectLst/>
              </a:rPr>
              <a:t>, jeżeli spełniają odpowiednio warunki, o których mowa w art. 20e ust. 2, art. 20f ust. 1 i art. 20h ust. 1. </a:t>
            </a:r>
          </a:p>
        </p:txBody>
      </p:sp>
    </p:spTree>
    <p:extLst>
      <p:ext uri="{BB962C8B-B14F-4D97-AF65-F5344CB8AC3E}">
        <p14:creationId xmlns:p14="http://schemas.microsoft.com/office/powerpoint/2010/main" xmlns="" val="4202768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Ustawa o systemie oświaty</a:t>
            </a:r>
            <a:endParaRPr lang="pl-PL" dirty="0"/>
          </a:p>
        </p:txBody>
      </p:sp>
      <p:sp>
        <p:nvSpPr>
          <p:cNvPr id="3" name="Symbol zastępczy zawartości 2"/>
          <p:cNvSpPr>
            <a:spLocks noGrp="1"/>
          </p:cNvSpPr>
          <p:nvPr>
            <p:ph idx="1"/>
          </p:nvPr>
        </p:nvSpPr>
        <p:spPr/>
        <p:txBody>
          <a:bodyPr>
            <a:normAutofit fontScale="70000" lnSpcReduction="20000"/>
          </a:bodyPr>
          <a:lstStyle/>
          <a:p>
            <a:pPr marL="0" indent="0">
              <a:buNone/>
            </a:pPr>
            <a:r>
              <a:rPr lang="pl-PL" b="1" dirty="0">
                <a:effectLst/>
              </a:rPr>
              <a:t>3. Laureat lub finalista ogólnopolskiej olimpiady przedmiotowej oraz laureat konkursu przedmiotowego o zasięgu wojewódzkim lub </a:t>
            </a:r>
            <a:r>
              <a:rPr lang="pl-PL" b="1" dirty="0" err="1">
                <a:effectLst/>
              </a:rPr>
              <a:t>ponadwojewódzkim</a:t>
            </a:r>
            <a:r>
              <a:rPr lang="pl-PL" dirty="0">
                <a:effectLst/>
              </a:rPr>
              <a:t>, przeprowadzonych zgodnie z przepisami wydanymi na podstawie art. 22 ust. 2 pkt 8, </a:t>
            </a:r>
            <a:r>
              <a:rPr lang="pl-PL" u="sng" dirty="0">
                <a:effectLst/>
              </a:rPr>
              <a:t>są przyjmowani w pierwszej kolejności do publicznej szkoły ponadgimnazjalnej dwujęzycznej, oddziału dwujęzycznego w publicznej szkole ponadgimnazjalnej ogólnodostępnej lub oddziału międzynarodowego w publicznej szkole ponadgimnazjalnej ogólnodostępnej</a:t>
            </a:r>
            <a:r>
              <a:rPr lang="pl-PL" dirty="0">
                <a:effectLst/>
              </a:rPr>
              <a:t>, jeżeli spełniają odpowiednio warunki, o których mowa w art. 20f ust. 1 i art. 20j ust. 1, z tym że warunek uzyskania pozytywnego wyniku sprawdzianu kompetencji językowych, o którym mowa w art. 20j ust. 1, nie dotyczy laureata lub finalisty olimpiady przedmiotowej oraz laureata konkursu przedmiotowego o zasięgu wojewódzkim lub </a:t>
            </a:r>
            <a:r>
              <a:rPr lang="pl-PL" dirty="0" err="1">
                <a:effectLst/>
              </a:rPr>
              <a:t>ponadwojewódzkim</a:t>
            </a:r>
            <a:r>
              <a:rPr lang="pl-PL" dirty="0">
                <a:effectLst/>
              </a:rPr>
              <a:t> z języka obcego nowożytnego, który będzie drugim językiem nauczania w szkole lub oddziale, o przyjęcie do których ubiega się laureat lub finalista.</a:t>
            </a:r>
          </a:p>
        </p:txBody>
      </p:sp>
    </p:spTree>
    <p:extLst>
      <p:ext uri="{BB962C8B-B14F-4D97-AF65-F5344CB8AC3E}">
        <p14:creationId xmlns:p14="http://schemas.microsoft.com/office/powerpoint/2010/main" xmlns="" val="2317398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Ustawa o systemie oświaty</a:t>
            </a:r>
            <a:endParaRPr lang="pl-PL" dirty="0"/>
          </a:p>
        </p:txBody>
      </p:sp>
      <p:sp>
        <p:nvSpPr>
          <p:cNvPr id="3" name="Symbol zastępczy zawartości 2"/>
          <p:cNvSpPr>
            <a:spLocks noGrp="1"/>
          </p:cNvSpPr>
          <p:nvPr>
            <p:ph idx="1"/>
          </p:nvPr>
        </p:nvSpPr>
        <p:spPr/>
        <p:txBody>
          <a:bodyPr>
            <a:normAutofit fontScale="77500" lnSpcReduction="20000"/>
          </a:bodyPr>
          <a:lstStyle/>
          <a:p>
            <a:pPr marL="0" indent="0">
              <a:buNone/>
            </a:pPr>
            <a:r>
              <a:rPr lang="pl-PL" b="1" dirty="0">
                <a:effectLst/>
              </a:rPr>
              <a:t>Art. 20f. 1</a:t>
            </a:r>
            <a:r>
              <a:rPr lang="pl-PL" dirty="0">
                <a:effectLst/>
              </a:rPr>
              <a:t>. Do klasy pierwszej publicznej szkoły ponadgimnazjalnej, z wyjątkiem szkół, o których mowa w art. 9 ust. 1 pkt 3 lit. d i e, przyjmuje się kandydatów, którzy: </a:t>
            </a:r>
          </a:p>
          <a:p>
            <a:pPr marL="0" indent="0">
              <a:buNone/>
            </a:pPr>
            <a:r>
              <a:rPr lang="pl-PL" dirty="0">
                <a:effectLst/>
              </a:rPr>
              <a:t>1) posiadają świadectwo ukończenia gimnazjum; </a:t>
            </a:r>
          </a:p>
          <a:p>
            <a:pPr marL="0" indent="0">
              <a:buNone/>
            </a:pPr>
            <a:r>
              <a:rPr lang="pl-PL" dirty="0">
                <a:effectLst/>
              </a:rPr>
              <a:t>2) w przypadku kandydatów do szkoły prowadzącej kształcenie zawodowe – posiadają zaświadczenie lekarskie zawierające orzeczenie o braku przeciwwskazań zdrowotnych do podjęcia praktycznej nauki zawodu, wydane zgodnie z przepisami w sprawie badań lekarskich kandydatów do szkół ponadgimnazjalnych lub wyższych, uczniów tych szkół, studentów i uczestników studiów doktoranckich.</a:t>
            </a:r>
          </a:p>
        </p:txBody>
      </p:sp>
    </p:spTree>
    <p:extLst>
      <p:ext uri="{BB962C8B-B14F-4D97-AF65-F5344CB8AC3E}">
        <p14:creationId xmlns:p14="http://schemas.microsoft.com/office/powerpoint/2010/main" xmlns="" val="79362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stretch>
            <a:fillRect/>
          </a:stretch>
        </p:blipFill>
        <p:spPr>
          <a:xfrm>
            <a:off x="107504" y="187550"/>
            <a:ext cx="8966096" cy="5041650"/>
          </a:xfrm>
          <a:prstGeom prst="rect">
            <a:avLst/>
          </a:prstGeom>
        </p:spPr>
      </p:pic>
    </p:spTree>
    <p:extLst>
      <p:ext uri="{BB962C8B-B14F-4D97-AF65-F5344CB8AC3E}">
        <p14:creationId xmlns:p14="http://schemas.microsoft.com/office/powerpoint/2010/main" xmlns="" val="3845062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Ustawa o systemie oświaty</a:t>
            </a:r>
            <a:endParaRPr lang="pl-PL" dirty="0"/>
          </a:p>
        </p:txBody>
      </p:sp>
      <p:sp>
        <p:nvSpPr>
          <p:cNvPr id="3" name="Symbol zastępczy zawartości 2"/>
          <p:cNvSpPr>
            <a:spLocks noGrp="1"/>
          </p:cNvSpPr>
          <p:nvPr>
            <p:ph idx="1"/>
          </p:nvPr>
        </p:nvSpPr>
        <p:spPr>
          <a:xfrm>
            <a:off x="179512" y="1340768"/>
            <a:ext cx="8784976" cy="5328592"/>
          </a:xfrm>
        </p:spPr>
        <p:txBody>
          <a:bodyPr>
            <a:normAutofit fontScale="47500" lnSpcReduction="20000"/>
          </a:bodyPr>
          <a:lstStyle/>
          <a:p>
            <a:pPr marL="0" indent="0">
              <a:buNone/>
            </a:pPr>
            <a:r>
              <a:rPr lang="pl-PL" u="sng" dirty="0">
                <a:effectLst/>
              </a:rPr>
              <a:t>W przypadku większej liczby kandydatów spełniających warunek, o którym mowa w ust. 1 pkt 1, niż liczba wolnych miejsc w szkole, o której mowa w ust. 1, na pierwszym etapie postępowania rekrutacyjnego są brane pod uwagę łącznie następujące kryteria</a:t>
            </a:r>
            <a:r>
              <a:rPr lang="pl-PL" dirty="0">
                <a:effectLst/>
              </a:rPr>
              <a:t>: </a:t>
            </a:r>
          </a:p>
          <a:p>
            <a:pPr marL="0" indent="0">
              <a:buNone/>
            </a:pPr>
            <a:r>
              <a:rPr lang="pl-PL" dirty="0">
                <a:effectLst/>
              </a:rPr>
              <a:t>1) wyniki egzaminu gimnazjalnego; </a:t>
            </a:r>
          </a:p>
          <a:p>
            <a:pPr marL="0" indent="0">
              <a:buNone/>
            </a:pPr>
            <a:r>
              <a:rPr lang="pl-PL" dirty="0">
                <a:effectLst/>
              </a:rPr>
              <a:t>2) wymienione na świadectwie ukończenia gimnazjum oceny z języka polskiego i matematyki oraz z dwóch obowiązkowych zajęć edukacyjnych ustalonych przez dyrektora danej szkoły jako brane pod uwagę w postępowaniu rekrutacyjnym do danego oddziału tej szkoły; </a:t>
            </a:r>
          </a:p>
          <a:p>
            <a:pPr marL="0" indent="0">
              <a:buNone/>
            </a:pPr>
            <a:r>
              <a:rPr lang="pl-PL" dirty="0">
                <a:effectLst/>
              </a:rPr>
              <a:t>3) świadectwo ukończenia gimnazjum z wyróżnieniem; </a:t>
            </a:r>
          </a:p>
          <a:p>
            <a:pPr marL="0" indent="0">
              <a:buNone/>
            </a:pPr>
            <a:r>
              <a:rPr lang="pl-PL" dirty="0">
                <a:effectLst/>
              </a:rPr>
              <a:t>4) szczególne osiągnięcia wymienione na świadectwie ukończenia gimnazjum: </a:t>
            </a:r>
          </a:p>
          <a:p>
            <a:pPr marL="0" indent="0">
              <a:buNone/>
            </a:pPr>
            <a:r>
              <a:rPr lang="pl-PL" dirty="0">
                <a:effectLst/>
              </a:rPr>
              <a:t>a) uzyskanie wysokiego miejsca nagrodzonego lub uhonorowanego zwycięskim tytułem w zawodach wiedzy, artystycznych i sportowych, organizowanych przez kuratora oświaty albo organizowanych co najmniej na szczeblu powiatowym przez inne podmioty działające na terenie szkoły, z wyjątkiem tytułu laureata lub finalisty ogólnopolskiej olimpiady przedmiotowej oraz tytułu laureata konkursu przedmiotowego o zasięgu wojewódzkim lub </a:t>
            </a:r>
            <a:r>
              <a:rPr lang="pl-PL" dirty="0" err="1">
                <a:effectLst/>
              </a:rPr>
              <a:t>ponadwojewódzkim</a:t>
            </a:r>
            <a:r>
              <a:rPr lang="pl-PL" dirty="0">
                <a:effectLst/>
              </a:rPr>
              <a:t>, o których mowa w art. 20d,</a:t>
            </a:r>
          </a:p>
          <a:p>
            <a:pPr marL="0" indent="0">
              <a:buNone/>
            </a:pPr>
            <a:r>
              <a:rPr lang="pl-PL" dirty="0">
                <a:effectLst/>
              </a:rPr>
              <a:t>b) osiągnięcia w zakresie aktywności społecznej, w tym na rzecz środowiska szkolnego, w szczególności w formie wolontariatu; </a:t>
            </a:r>
          </a:p>
          <a:p>
            <a:pPr marL="0" indent="0">
              <a:buNone/>
            </a:pPr>
            <a:r>
              <a:rPr lang="pl-PL" dirty="0">
                <a:effectLst/>
              </a:rPr>
              <a:t>5) w przypadku kandydatów ubiegających się o przyjęcie do oddziałów wymagających szczególnych indywidualnych predyspozycji – wyniki sprawdzianu uzdolnień kierunkowych, o którym mowa w ust. 5. 3. W przypadku równorzędnych wyników uzyskanych na pierwszym etapie postępowania rekrutacyjnego, na drugim etapie postępowania rekrutacyjnego przyjmuje się kandydatów z problemami zdrowotnymi, ograniczającymi możliwości wyboru kierunku kształcenia ze względu na stan zdrowia, potwierdzonymi opinią publicznej poradni psychologiczno-pedagogicznej, w tym publicznej poradni specjalistycznej. </a:t>
            </a:r>
          </a:p>
        </p:txBody>
      </p:sp>
    </p:spTree>
    <p:extLst>
      <p:ext uri="{BB962C8B-B14F-4D97-AF65-F5344CB8AC3E}">
        <p14:creationId xmlns:p14="http://schemas.microsoft.com/office/powerpoint/2010/main" xmlns="" val="1909104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Ustawa o systemie oświaty</a:t>
            </a:r>
            <a:endParaRPr lang="pl-PL" dirty="0"/>
          </a:p>
        </p:txBody>
      </p:sp>
      <p:sp>
        <p:nvSpPr>
          <p:cNvPr id="3" name="Symbol zastępczy zawartości 2"/>
          <p:cNvSpPr>
            <a:spLocks noGrp="1"/>
          </p:cNvSpPr>
          <p:nvPr>
            <p:ph idx="1"/>
          </p:nvPr>
        </p:nvSpPr>
        <p:spPr/>
        <p:txBody>
          <a:bodyPr>
            <a:normAutofit fontScale="55000" lnSpcReduction="20000"/>
          </a:bodyPr>
          <a:lstStyle/>
          <a:p>
            <a:pPr marL="0" indent="0">
              <a:buNone/>
            </a:pPr>
            <a:r>
              <a:rPr lang="pl-PL" dirty="0">
                <a:effectLst/>
              </a:rPr>
              <a:t>4. W przypadku równorzędnych wyników uzyskanych na drugim etapie postępowania rekrutacyjnego lub jeżeli po zakończeniu tego etapu dana szkoła, o której mowa w ust. 1, nadal dysponuje wolnymi miejscami, na trzecim etapie postępowania rekrutacyjnego są brane pod uwagę łącznie kryteria, o których mowa w art. 20c ust. 2. Przepis art. 20c ust. 3 stosuje się. </a:t>
            </a:r>
          </a:p>
          <a:p>
            <a:pPr marL="0" indent="0">
              <a:buNone/>
            </a:pPr>
            <a:r>
              <a:rPr lang="pl-PL" dirty="0">
                <a:effectLst/>
              </a:rPr>
              <a:t>5. Jeżeli program nauczania realizowany w szkole lub oddziale wymaga od kandydatów szczególnych indywidualnych predyspozycji, na wniosek dyrektora szkoły ponadgimnazjalnej, pozytywnie zaopiniowany przez kuratora oświaty, minister właściwy do spraw oświaty i wychowania może wyrazić zgodę na przeprowadzenie sprawdzianu uzdolnień kierunkowych, na warunkach ustalonych przez radę pedagogiczną, jeżeli organ prowadzący wyrazi zgodę na dodatkowe godziny zajęć edukacyjnych w zakresie realizacji programu nauczania wymagającego od ucznia szczególnych indywidualnych predyspozycji. </a:t>
            </a:r>
          </a:p>
          <a:p>
            <a:pPr marL="0" indent="0">
              <a:buNone/>
            </a:pPr>
            <a:r>
              <a:rPr lang="pl-PL" dirty="0">
                <a:effectLst/>
              </a:rPr>
              <a:t>6. Przepisy ust. 1–5 stosuje się odpowiednio do postępowania rekrutacyjnego do klasy pierwszej publicznej szkoły ponadgimnazjalnej integracyjnej lub oddziału integracyjnego w publicznej szkole ponadgimnazjalnej ogólnodostępnej, w przypadku dzieci nieposiadających orzeczenia o potrzebie kształcenia specjalnego wydanego ze względu na niepełnosprawność.</a:t>
            </a:r>
          </a:p>
        </p:txBody>
      </p:sp>
    </p:spTree>
    <p:extLst>
      <p:ext uri="{BB962C8B-B14F-4D97-AF65-F5344CB8AC3E}">
        <p14:creationId xmlns:p14="http://schemas.microsoft.com/office/powerpoint/2010/main" xmlns="" val="587689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Ustawa o systemie oświaty</a:t>
            </a:r>
            <a:endParaRPr lang="pl-PL" dirty="0"/>
          </a:p>
        </p:txBody>
      </p:sp>
      <p:sp>
        <p:nvSpPr>
          <p:cNvPr id="3" name="Symbol zastępczy zawartości 2"/>
          <p:cNvSpPr>
            <a:spLocks noGrp="1"/>
          </p:cNvSpPr>
          <p:nvPr>
            <p:ph idx="1"/>
          </p:nvPr>
        </p:nvSpPr>
        <p:spPr/>
        <p:txBody>
          <a:bodyPr>
            <a:normAutofit fontScale="70000" lnSpcReduction="20000"/>
          </a:bodyPr>
          <a:lstStyle/>
          <a:p>
            <a:pPr marL="0" indent="0">
              <a:buNone/>
            </a:pPr>
            <a:r>
              <a:rPr lang="pl-PL" b="1" dirty="0">
                <a:effectLst/>
              </a:rPr>
              <a:t>Art. 20m.</a:t>
            </a:r>
            <a:r>
              <a:rPr lang="pl-PL" dirty="0">
                <a:effectLst/>
              </a:rPr>
              <a:t> Kurator oświaty corocznie do końca lutego podaje do publicznej wiadomości wykaz zawodów wiedzy, artystycznych i sportowych, organizowanych przez kuratora oświaty lub inne podmioty działające na terenie szkoły, które mogą być wymienione na świadectwie ukończenia szkoły podstawowej i gimnazjum, o których mowa w art. 20f ust. 2 pkt 4 lit. a, art. 20h ust. 6 pkt 5 lit. a, art. 20i ust. 2 pkt 4 lit. a i art. 20j ust. 2 pkt 5 lit. a, oraz określa miejsca uznane za wysokie w tych zawodach. </a:t>
            </a:r>
          </a:p>
          <a:p>
            <a:pPr marL="0" indent="0">
              <a:buNone/>
            </a:pPr>
            <a:r>
              <a:rPr lang="pl-PL" b="1" dirty="0">
                <a:effectLst/>
              </a:rPr>
              <a:t>Art. 20t.</a:t>
            </a:r>
            <a:r>
              <a:rPr lang="pl-PL" dirty="0">
                <a:effectLst/>
              </a:rPr>
              <a:t> 1. Wniosek zawiera:...</a:t>
            </a:r>
          </a:p>
          <a:p>
            <a:pPr marL="0" indent="0">
              <a:buNone/>
            </a:pPr>
            <a:r>
              <a:rPr lang="pl-PL" dirty="0">
                <a:effectLst/>
              </a:rPr>
              <a:t>7. </a:t>
            </a:r>
            <a:r>
              <a:rPr lang="pl-PL" u="sng" dirty="0">
                <a:effectLst/>
              </a:rPr>
              <a:t>Przewodniczący komisji rekrutacyjnej może żądać dokumentów potwierdzających okoliczności zawarte w oświadczeniach</a:t>
            </a:r>
            <a:r>
              <a:rPr lang="pl-PL" dirty="0">
                <a:effectLst/>
              </a:rPr>
              <a:t>, o których mowa w ust. 2, w terminie wyznaczonym przez przewodniczącego, lub może zwrócić się do wójta (burmistrza, prezydenta miasta) właściwego ze względu na miejsce zamieszkania kandydata o potwierdzenie tych okoliczności. </a:t>
            </a:r>
            <a:r>
              <a:rPr lang="pl-PL" u="sng" dirty="0">
                <a:effectLst/>
              </a:rPr>
              <a:t>Wójt (burmistrz, prezydent miasta) potwierdza te okoliczności w terminie 14 dni.</a:t>
            </a:r>
            <a:endParaRPr lang="pl-PL" dirty="0">
              <a:effectLst/>
            </a:endParaRPr>
          </a:p>
        </p:txBody>
      </p:sp>
    </p:spTree>
    <p:extLst>
      <p:ext uri="{BB962C8B-B14F-4D97-AF65-F5344CB8AC3E}">
        <p14:creationId xmlns:p14="http://schemas.microsoft.com/office/powerpoint/2010/main" xmlns="" val="3793541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Ustawa o systemie oświaty</a:t>
            </a:r>
            <a:endParaRPr lang="pl-PL" dirty="0"/>
          </a:p>
        </p:txBody>
      </p:sp>
      <p:sp>
        <p:nvSpPr>
          <p:cNvPr id="3" name="Symbol zastępczy zawartości 2"/>
          <p:cNvSpPr>
            <a:spLocks noGrp="1"/>
          </p:cNvSpPr>
          <p:nvPr>
            <p:ph idx="1"/>
          </p:nvPr>
        </p:nvSpPr>
        <p:spPr/>
        <p:txBody>
          <a:bodyPr>
            <a:normAutofit fontScale="77500" lnSpcReduction="20000"/>
          </a:bodyPr>
          <a:lstStyle/>
          <a:p>
            <a:pPr marL="0" indent="0">
              <a:buNone/>
            </a:pPr>
            <a:r>
              <a:rPr lang="pl-PL" b="1" dirty="0">
                <a:effectLst/>
              </a:rPr>
              <a:t>Art. 20wa</a:t>
            </a:r>
            <a:r>
              <a:rPr lang="pl-PL" dirty="0">
                <a:effectLst/>
              </a:rPr>
              <a:t>. 1. </a:t>
            </a:r>
            <a:r>
              <a:rPr lang="pl-PL" b="1" dirty="0">
                <a:effectLst/>
              </a:rPr>
              <a:t>Terminy przeprowadzania postępowania rekrutacyjnego i postępowania uzupełniającego, w tym terminy składania dokumentów, do:</a:t>
            </a:r>
            <a:endParaRPr lang="pl-PL" dirty="0">
              <a:effectLst/>
            </a:endParaRPr>
          </a:p>
          <a:p>
            <a:pPr marL="0" indent="0">
              <a:buNone/>
            </a:pPr>
            <a:r>
              <a:rPr lang="pl-PL" dirty="0">
                <a:effectLst/>
              </a:rPr>
              <a:t>1) publicznych przedszkoli, publicznych innych form wychowania przedszkolnego i klas pierwszych publicznych szkół podstawowych – określa do końca stycznia organ prowadzący odpowiednio publiczne przedszkole, publiczną inną formę wychowania przedszkolnego lub publiczną szkołę podstawową; </a:t>
            </a:r>
          </a:p>
          <a:p>
            <a:pPr marL="0" indent="0">
              <a:buNone/>
            </a:pPr>
            <a:r>
              <a:rPr lang="pl-PL" dirty="0">
                <a:effectLst/>
              </a:rPr>
              <a:t>2) </a:t>
            </a:r>
            <a:r>
              <a:rPr lang="pl-PL" u="sng" dirty="0">
                <a:effectLst/>
              </a:rPr>
              <a:t>publicznych szkół podstawowych dla dorosłych, klas pierwszych publicznych gimnazjów, klas pierwszych publicznych szkół ponadgimnazjalnych i na semestr pierwszy publicznych szkół policealnych</a:t>
            </a:r>
            <a:r>
              <a:rPr lang="pl-PL" dirty="0">
                <a:effectLst/>
              </a:rPr>
              <a:t> </a:t>
            </a:r>
            <a:r>
              <a:rPr lang="pl-PL" b="1" dirty="0">
                <a:effectLst/>
              </a:rPr>
              <a:t>– określa do końca stycznia właściwy kurator oświaty. </a:t>
            </a:r>
            <a:endParaRPr lang="pl-PL" dirty="0">
              <a:effectLst/>
            </a:endParaRPr>
          </a:p>
        </p:txBody>
      </p:sp>
    </p:spTree>
    <p:extLst>
      <p:ext uri="{BB962C8B-B14F-4D97-AF65-F5344CB8AC3E}">
        <p14:creationId xmlns:p14="http://schemas.microsoft.com/office/powerpoint/2010/main" xmlns="" val="3475102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Ustawa o systemie oświaty</a:t>
            </a:r>
            <a:endParaRPr lang="pl-PL" dirty="0"/>
          </a:p>
        </p:txBody>
      </p:sp>
      <p:sp>
        <p:nvSpPr>
          <p:cNvPr id="3" name="Symbol zastępczy zawartości 2"/>
          <p:cNvSpPr>
            <a:spLocks noGrp="1"/>
          </p:cNvSpPr>
          <p:nvPr>
            <p:ph idx="1"/>
          </p:nvPr>
        </p:nvSpPr>
        <p:spPr>
          <a:xfrm>
            <a:off x="179512" y="1340768"/>
            <a:ext cx="8784976" cy="5400600"/>
          </a:xfrm>
        </p:spPr>
        <p:txBody>
          <a:bodyPr>
            <a:normAutofit fontScale="55000" lnSpcReduction="20000"/>
          </a:bodyPr>
          <a:lstStyle/>
          <a:p>
            <a:pPr marL="0" indent="0">
              <a:buNone/>
            </a:pPr>
            <a:r>
              <a:rPr lang="pl-PL" dirty="0">
                <a:effectLst/>
              </a:rPr>
              <a:t>2. </a:t>
            </a:r>
            <a:r>
              <a:rPr lang="pl-PL" b="1" dirty="0">
                <a:effectLst/>
              </a:rPr>
              <a:t>Dyrektor publicznej szkoły do końca lutego</a:t>
            </a:r>
            <a:r>
              <a:rPr lang="pl-PL" dirty="0">
                <a:effectLst/>
              </a:rPr>
              <a:t>, a w przypadku publicznych szkół, w których zajęcia dydaktyczno-wychowawcze rozpoczynają się w pierwszym powszednim dniu lutego – do końca września, podaje do publicznej wiadomości szczegółowy termin:</a:t>
            </a:r>
          </a:p>
          <a:p>
            <a:pPr marL="0" indent="0">
              <a:buNone/>
            </a:pPr>
            <a:r>
              <a:rPr lang="pl-PL" dirty="0">
                <a:effectLst/>
              </a:rPr>
              <a:t>1) przeprowadzenia sprawdzianu uzdolnień kierunkowych, o którym mowa w art. 20f ust. 5, oraz termin podania do publicznej wiadomości listy kandydatów zawierającej imiona i nazwiska kandydatów, którzy uzyskali pozytywny wynik tego sprawdzianu, </a:t>
            </a:r>
          </a:p>
          <a:p>
            <a:pPr marL="0" indent="0">
              <a:buNone/>
            </a:pPr>
            <a:r>
              <a:rPr lang="pl-PL" dirty="0">
                <a:effectLst/>
              </a:rPr>
              <a:t>2) przeprowadzenia sprawdzianu uzdolnień lub predyspozycji przydatnych w danym zawodzie, o którym mowa w art. 20g ust. 1a i art. 20k ust. 1a, oraz termin podania do publicznej wiadomości listy kandydatów zawierającej imiona i nazwiska kandydatów, którzy uzyskali pozytywny wynik tego sprawdzianu, </a:t>
            </a:r>
          </a:p>
          <a:p>
            <a:pPr marL="0" indent="0">
              <a:buNone/>
            </a:pPr>
            <a:r>
              <a:rPr lang="pl-PL" dirty="0">
                <a:effectLst/>
              </a:rPr>
              <a:t>3) przeprowadzenia rozmowy kwalifikacyjnej, o której mowa w art. 20k ust. 5 – biorąc pod uwagę terminy określone przez właściwego kuratora oświaty zgodnie z ust. 1 pkt 2. </a:t>
            </a:r>
          </a:p>
          <a:p>
            <a:pPr marL="0" indent="0">
              <a:buNone/>
            </a:pPr>
            <a:r>
              <a:rPr lang="pl-PL" dirty="0">
                <a:effectLst/>
              </a:rPr>
              <a:t>3. Organ prowadzący publiczne przedszkole, publiczną inną formę wychowania przedszkolnego, publiczną szkołę podstawową lub publiczne gimnazjum do końca stycznia podaje do publicznej wiadomości kryteria brane pod uwagę w postępowaniu rekrutacyjnym i postępowaniu uzupełniającym oraz dokumenty niezbędne do potwierdzenia spełnienia tych kryteriów, a także liczbę punktów możliwą do uzyskania za poszczególne kryteria, zgodnie z art. 20c ust. 4−6 i art. 20e ust. 3 i 4. </a:t>
            </a:r>
          </a:p>
        </p:txBody>
      </p:sp>
    </p:spTree>
    <p:extLst>
      <p:ext uri="{BB962C8B-B14F-4D97-AF65-F5344CB8AC3E}">
        <p14:creationId xmlns:p14="http://schemas.microsoft.com/office/powerpoint/2010/main" xmlns="" val="1608113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Ustawa o systemie oświaty</a:t>
            </a:r>
            <a:endParaRPr lang="pl-PL" dirty="0"/>
          </a:p>
        </p:txBody>
      </p:sp>
      <p:sp>
        <p:nvSpPr>
          <p:cNvPr id="3" name="Symbol zastępczy zawartości 2"/>
          <p:cNvSpPr>
            <a:spLocks noGrp="1"/>
          </p:cNvSpPr>
          <p:nvPr>
            <p:ph idx="1"/>
          </p:nvPr>
        </p:nvSpPr>
        <p:spPr>
          <a:xfrm>
            <a:off x="179512" y="1196752"/>
            <a:ext cx="8784976" cy="5472608"/>
          </a:xfrm>
        </p:spPr>
        <p:txBody>
          <a:bodyPr>
            <a:normAutofit fontScale="62500" lnSpcReduction="20000"/>
          </a:bodyPr>
          <a:lstStyle/>
          <a:p>
            <a:pPr marL="0" indent="0">
              <a:buNone/>
            </a:pPr>
            <a:r>
              <a:rPr lang="pl-PL" dirty="0">
                <a:effectLst/>
              </a:rPr>
              <a:t>4. Dyrektor publicznej szkoły do końca lutego, a w przypadku publicznych szkół, w których zajęcia dydaktyczno-wychowawcze rozpoczynają się w pierwszym powszednim dniu lutego – do końca września, podaje do publicznej wiadomości odpowiednio informację o: </a:t>
            </a:r>
          </a:p>
          <a:p>
            <a:pPr marL="0" indent="0">
              <a:buNone/>
            </a:pPr>
            <a:r>
              <a:rPr lang="pl-PL" dirty="0">
                <a:effectLst/>
              </a:rPr>
              <a:t>1) języku obcym, który jest językiem nauczania albo drugim językiem nauczania w </a:t>
            </a:r>
            <a:r>
              <a:rPr lang="pl-PL" dirty="0" err="1">
                <a:effectLst/>
              </a:rPr>
              <a:t>w</a:t>
            </a:r>
            <a:r>
              <a:rPr lang="pl-PL" dirty="0">
                <a:effectLst/>
              </a:rPr>
              <a:t> danej szkole lub oddziale, o których mowa w art. 7b ust. 1 i 1c, art. 20i ust. 1 i art. 20j ust. 1; </a:t>
            </a:r>
          </a:p>
          <a:p>
            <a:pPr marL="0" indent="0">
              <a:buNone/>
            </a:pPr>
            <a:r>
              <a:rPr lang="pl-PL" dirty="0">
                <a:effectLst/>
              </a:rPr>
              <a:t>2) sporcie, w którym odbywa się szkolenie sportowe w danej szkole lub danym oddziale, o których mowa w art. 20h ust. 1 i 4; </a:t>
            </a:r>
          </a:p>
          <a:p>
            <a:pPr marL="0" indent="0">
              <a:buNone/>
            </a:pPr>
            <a:r>
              <a:rPr lang="pl-PL" dirty="0">
                <a:effectLst/>
              </a:rPr>
              <a:t>3) obowiązkowych zajęciach edukacyjnych, o których mowa w art. 20f ust. 2 pkt 2, art. 20h ust. 6 pkt 3 i art. 20j ust. 2 pkt 3, z których oceny wymienione na świadectwie ukończenia gimnazjum będą brane pod uwagę w postępowaniu rekrutacyjnym do szkoły ponadgimnazjalnej, o której mowa w art. 7b ust. 1c, art. 20f ust. 1, art. 20h ust. 4 i art. 20j ust. 1. </a:t>
            </a:r>
          </a:p>
          <a:p>
            <a:pPr marL="0" indent="0">
              <a:buNone/>
            </a:pPr>
            <a:r>
              <a:rPr lang="pl-PL" dirty="0">
                <a:effectLst/>
              </a:rPr>
              <a:t>5. W przypadku nowo tworzonych publicznych przedszkoli, publicznych innych form wychowania przedszkolnego i publicznych szkół terminy oraz informacje, o których mowa w ust. 2–4, należy podać do publicznej wiadomości nie później niż do dnia rozpoczęcia składania wniosków o przyjęcie odpowiednio do nowo tworzonych publicznych przedszkoli, publicznych innych form wychowania przedszkolnego lub publicznych szkół w postępowaniu rekrutacyjnym albo postępowaniu uzupełniającym, ustalonego zgodnie z ust. 1.</a:t>
            </a:r>
          </a:p>
        </p:txBody>
      </p:sp>
    </p:spTree>
    <p:extLst>
      <p:ext uri="{BB962C8B-B14F-4D97-AF65-F5344CB8AC3E}">
        <p14:creationId xmlns:p14="http://schemas.microsoft.com/office/powerpoint/2010/main" xmlns="" val="11202699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Ustawa o systemie oświaty</a:t>
            </a:r>
            <a:endParaRPr lang="pl-PL" dirty="0"/>
          </a:p>
        </p:txBody>
      </p:sp>
      <p:sp>
        <p:nvSpPr>
          <p:cNvPr id="3" name="Symbol zastępczy zawartości 2"/>
          <p:cNvSpPr>
            <a:spLocks noGrp="1"/>
          </p:cNvSpPr>
          <p:nvPr>
            <p:ph idx="1"/>
          </p:nvPr>
        </p:nvSpPr>
        <p:spPr>
          <a:xfrm>
            <a:off x="179512" y="1196752"/>
            <a:ext cx="8784976" cy="5472608"/>
          </a:xfrm>
        </p:spPr>
        <p:txBody>
          <a:bodyPr>
            <a:normAutofit fontScale="62500" lnSpcReduction="20000"/>
          </a:bodyPr>
          <a:lstStyle/>
          <a:p>
            <a:pPr marL="0" indent="0">
              <a:buNone/>
            </a:pPr>
            <a:r>
              <a:rPr lang="pl-PL" b="1" dirty="0">
                <a:effectLst/>
              </a:rPr>
              <a:t>Art. 20zc. 1. Wyniki postępowania rekrutacyjnego…</a:t>
            </a:r>
            <a:endParaRPr lang="pl-PL" dirty="0">
              <a:effectLst/>
            </a:endParaRPr>
          </a:p>
          <a:p>
            <a:pPr marL="0" indent="0">
              <a:buNone/>
            </a:pPr>
            <a:r>
              <a:rPr lang="pl-PL" dirty="0">
                <a:effectLst/>
              </a:rPr>
              <a:t>6. W terminie 7 dni od dnia podania do publicznej wiadomości listy kandydatów przyjętych i kandydatów nieprzyjętych, rodzic kandydata lub kandydat pełnoletni może wystąpić do komisji rekrutacyjnej z wnioskiem o sporządzenie uzasadnienia odmowy przyjęcia kandydata do danego publicznego przedszkola, publicznej innej formy wychowania przedszkolnego, publicznej szkoły, publicznej placówki, na zajęcia w publicznej placówce oświatowo-wychowawczej, na kwalifikacyjny kurs zawodowy lub na kształcenie ustawiczne w formach pozaszkolnych. </a:t>
            </a:r>
          </a:p>
          <a:p>
            <a:pPr marL="0" indent="0">
              <a:buNone/>
            </a:pPr>
            <a:r>
              <a:rPr lang="pl-PL" dirty="0">
                <a:effectLst/>
              </a:rPr>
              <a:t>7. Uzasadnienie sporządza się w terminie 5 dni od dnia wystąpienia przez rodzica kandydata lub kandydata pełnoletniego z wnioskiem, o którym mowa w ust. 6. Uzasadnienie zawiera przyczyny odmowy przyjęcia, w tym najniższą liczbę punktów, która uprawniała do przyjęcia, oraz liczbę punktów, którą kandydat uzyskał w postępowaniu rekrutacyjnym. </a:t>
            </a:r>
          </a:p>
          <a:p>
            <a:pPr marL="0" indent="0">
              <a:buNone/>
            </a:pPr>
            <a:r>
              <a:rPr lang="pl-PL" dirty="0">
                <a:effectLst/>
              </a:rPr>
              <a:t>8. Rodzic kandydata lub kandydat pełnoletni może wnieść do dyrektora publicznego przedszkola, publicznej szkoły lub publicznej placówki odwołanie od rozstrzygnięcia komisji rekrutacyjnej, w terminie 7 dni od dnia otrzymania uzasadnienia. </a:t>
            </a:r>
          </a:p>
          <a:p>
            <a:pPr marL="0" indent="0">
              <a:buNone/>
            </a:pPr>
            <a:r>
              <a:rPr lang="pl-PL" dirty="0">
                <a:effectLst/>
              </a:rPr>
              <a:t>9. </a:t>
            </a:r>
            <a:r>
              <a:rPr lang="pl-PL" u="sng" dirty="0">
                <a:effectLst/>
              </a:rPr>
              <a:t>Dyrektor publicznego przedszkola, publicznej szkoły lub publicznej placówki rozpatruje odwołanie</a:t>
            </a:r>
            <a:r>
              <a:rPr lang="pl-PL" dirty="0">
                <a:effectLst/>
              </a:rPr>
              <a:t> od rozstrzygnięcia komisji rekrutacyjnej, o którym mowa w ust. 8, w terminie 7 dni od dnia otrzymania odwołania. Na rozstrzygnięcie dyrektora danego publicznego przedszkola, publicznej szkoły lub publicznej placówki </a:t>
            </a:r>
            <a:r>
              <a:rPr lang="pl-PL" u="sng" dirty="0">
                <a:effectLst/>
              </a:rPr>
              <a:t>służy skarga do sądu administracyjnego.</a:t>
            </a:r>
            <a:endParaRPr lang="pl-PL" dirty="0">
              <a:effectLst/>
            </a:endParaRPr>
          </a:p>
        </p:txBody>
      </p:sp>
    </p:spTree>
    <p:extLst>
      <p:ext uri="{BB962C8B-B14F-4D97-AF65-F5344CB8AC3E}">
        <p14:creationId xmlns:p14="http://schemas.microsoft.com/office/powerpoint/2010/main" xmlns="" val="3853042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Ustawa o systemie oświaty</a:t>
            </a:r>
            <a:endParaRPr lang="pl-PL" dirty="0"/>
          </a:p>
        </p:txBody>
      </p:sp>
      <p:sp>
        <p:nvSpPr>
          <p:cNvPr id="3" name="Symbol zastępczy zawartości 2"/>
          <p:cNvSpPr>
            <a:spLocks noGrp="1"/>
          </p:cNvSpPr>
          <p:nvPr>
            <p:ph idx="1"/>
          </p:nvPr>
        </p:nvSpPr>
        <p:spPr/>
        <p:txBody>
          <a:bodyPr>
            <a:normAutofit fontScale="92500" lnSpcReduction="20000"/>
          </a:bodyPr>
          <a:lstStyle/>
          <a:p>
            <a:pPr marL="0" indent="0">
              <a:buNone/>
            </a:pPr>
            <a:r>
              <a:rPr lang="pl-PL" b="1" u="sng" dirty="0">
                <a:effectLst/>
              </a:rPr>
              <a:t>Art. 20zd</a:t>
            </a:r>
            <a:r>
              <a:rPr lang="pl-PL" u="sng" dirty="0">
                <a:effectLst/>
              </a:rPr>
              <a:t>. 1. Jeżeli po przeprowadzeniu postępowania rekrutacyjnego publiczne przedszkole, publiczna inna forma wychowania przedszkolnego, publiczna szkoła lub publiczna placówka nadal dysponuje wolnymi miejscami, dyrektor przedszkola, szkoły lub placówki przeprowadza postępowanie uzupełniające. 2. Postępowanie uzupełniające powinno zakończyć się do końca sierpnia roku szkolnego poprzedzającego rok szkolny, na który jest przeprowadzane postępowanie rekrutacyjne. </a:t>
            </a:r>
            <a:endParaRPr lang="pl-PL" dirty="0">
              <a:effectLst/>
            </a:endParaRPr>
          </a:p>
        </p:txBody>
      </p:sp>
    </p:spTree>
    <p:extLst>
      <p:ext uri="{BB962C8B-B14F-4D97-AF65-F5344CB8AC3E}">
        <p14:creationId xmlns:p14="http://schemas.microsoft.com/office/powerpoint/2010/main" xmlns="" val="1309111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200" dirty="0"/>
              <a:t>Ustawa z dnia 14 grudnia 2016 r. Prawo oświatowe (Dz.U. z 2018 r. poz. 996 ze zm.)</a:t>
            </a:r>
          </a:p>
        </p:txBody>
      </p:sp>
      <p:sp>
        <p:nvSpPr>
          <p:cNvPr id="3" name="Symbol zastępczy zawartości 2"/>
          <p:cNvSpPr>
            <a:spLocks noGrp="1"/>
          </p:cNvSpPr>
          <p:nvPr>
            <p:ph idx="1"/>
          </p:nvPr>
        </p:nvSpPr>
        <p:spPr>
          <a:xfrm>
            <a:off x="179512" y="1600200"/>
            <a:ext cx="8784976" cy="5069160"/>
          </a:xfrm>
        </p:spPr>
        <p:txBody>
          <a:bodyPr>
            <a:normAutofit fontScale="62500" lnSpcReduction="20000"/>
          </a:bodyPr>
          <a:lstStyle/>
          <a:p>
            <a:pPr marL="0" indent="0">
              <a:buNone/>
            </a:pPr>
            <a:r>
              <a:rPr lang="pl-PL" b="1" dirty="0">
                <a:effectLst/>
              </a:rPr>
              <a:t>Art. 132.</a:t>
            </a:r>
            <a:r>
              <a:rPr lang="pl-PL" dirty="0">
                <a:effectLst/>
              </a:rPr>
              <a:t> 1. </a:t>
            </a:r>
            <a:r>
              <a:rPr lang="pl-PL" b="1" dirty="0">
                <a:effectLst/>
              </a:rPr>
              <a:t>Laureat lub finalista</a:t>
            </a:r>
            <a:r>
              <a:rPr lang="pl-PL" dirty="0">
                <a:effectLst/>
              </a:rPr>
              <a:t> ogólnopolskiej olimpiady przedmiotowej oraz laureat konkursu przedmiotowego o zasięgu wojewódzkim lub </a:t>
            </a:r>
            <a:r>
              <a:rPr lang="pl-PL" dirty="0" err="1">
                <a:effectLst/>
              </a:rPr>
              <a:t>ponadwojewódzkim</a:t>
            </a:r>
            <a:r>
              <a:rPr lang="pl-PL" dirty="0">
                <a:effectLst/>
              </a:rPr>
              <a:t>, przeprowadzonych zgodnie z przepisami wydanymi na podstawie art. 22 ust. 2 pkt 8 ustawy o systemie oświaty, </a:t>
            </a:r>
            <a:r>
              <a:rPr lang="pl-PL" u="sng" dirty="0">
                <a:effectLst/>
              </a:rPr>
              <a:t>są przyjmowani w pierwszej kolejności do publicznej szkoły ponadpodstawowej, publicznej szkoły ponadpodstawowej integracyjnej lub oddziału integracyjnego w publicznej szkole ponadpodstawowej ogólnodostępnej,</a:t>
            </a:r>
            <a:r>
              <a:rPr lang="pl-PL" dirty="0">
                <a:effectLst/>
              </a:rPr>
              <a:t> jeżeli spełniają odpowiednio warunki, o których mowa w art. 134 ust. 1 i art. 135 ust. 1. </a:t>
            </a:r>
          </a:p>
          <a:p>
            <a:pPr marL="0" indent="0">
              <a:buNone/>
            </a:pPr>
            <a:r>
              <a:rPr lang="pl-PL" dirty="0">
                <a:effectLst/>
              </a:rPr>
              <a:t>2. </a:t>
            </a:r>
            <a:r>
              <a:rPr lang="pl-PL" b="1" dirty="0">
                <a:effectLst/>
              </a:rPr>
              <a:t>Laureat lub finalista ogólnopolskiej olimpiady przedmiotowej oraz laureat konkursu przedmiotowego o zasięgu wojewódzkim lub </a:t>
            </a:r>
            <a:r>
              <a:rPr lang="pl-PL" b="1" dirty="0" err="1">
                <a:effectLst/>
              </a:rPr>
              <a:t>ponadwojewódzkim</a:t>
            </a:r>
            <a:r>
              <a:rPr lang="pl-PL" b="1" dirty="0">
                <a:effectLst/>
              </a:rPr>
              <a:t>,</a:t>
            </a:r>
            <a:r>
              <a:rPr lang="pl-PL" dirty="0">
                <a:effectLst/>
              </a:rPr>
              <a:t> przeprowadzonych zgodnie z przepisami wydanymi na podstawie art. 22 ust. 2 pkt 8 ustawy o systemie oświaty</a:t>
            </a:r>
            <a:r>
              <a:rPr lang="pl-PL" u="sng" dirty="0">
                <a:effectLst/>
              </a:rPr>
              <a:t>, są przyjmowani w pierwszej kolejności do publicznej szkoły ponadpodstawowej, o której mowa w art. 143 ust. 1, publicznej szkoły ponadpodstawowej sportowej, publicznej szkoły ponadpodstawowej mistrzostwa sportowego, oddziału sportowego w publicznej szkole ponadpodstawowej ogólnodostępnej lub oddziału mistrzostwa sportowego w publicznej szkole ponadpodstawowej ogólnodostępnej</a:t>
            </a:r>
            <a:r>
              <a:rPr lang="pl-PL" dirty="0">
                <a:effectLst/>
              </a:rPr>
              <a:t>, jeżeli spełniają odpowiednio warunki, o których mowa w art. 134 ust. 1, art. 135 ust. 1, art. 137 ust. 1 i 4 oraz art. 143 ust. 1. </a:t>
            </a:r>
          </a:p>
        </p:txBody>
      </p:sp>
    </p:spTree>
    <p:extLst>
      <p:ext uri="{BB962C8B-B14F-4D97-AF65-F5344CB8AC3E}">
        <p14:creationId xmlns:p14="http://schemas.microsoft.com/office/powerpoint/2010/main" xmlns="" val="17759635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200" dirty="0"/>
              <a:t>Ustawa z dnia 14 grudnia 2016 r. Prawo oświatowe (Dz.U. z 2018 r. poz. 996 ze zm.)</a:t>
            </a:r>
          </a:p>
        </p:txBody>
      </p:sp>
      <p:sp>
        <p:nvSpPr>
          <p:cNvPr id="3" name="Symbol zastępczy zawartości 2"/>
          <p:cNvSpPr>
            <a:spLocks noGrp="1"/>
          </p:cNvSpPr>
          <p:nvPr>
            <p:ph idx="1"/>
          </p:nvPr>
        </p:nvSpPr>
        <p:spPr>
          <a:xfrm>
            <a:off x="179512" y="1600200"/>
            <a:ext cx="8784976" cy="5069160"/>
          </a:xfrm>
        </p:spPr>
        <p:txBody>
          <a:bodyPr>
            <a:normAutofit fontScale="70000" lnSpcReduction="20000"/>
          </a:bodyPr>
          <a:lstStyle/>
          <a:p>
            <a:pPr marL="0" indent="0">
              <a:buNone/>
            </a:pPr>
            <a:r>
              <a:rPr lang="pl-PL" dirty="0">
                <a:effectLst/>
              </a:rPr>
              <a:t>3. </a:t>
            </a:r>
            <a:r>
              <a:rPr lang="pl-PL" b="1" dirty="0">
                <a:effectLst/>
              </a:rPr>
              <a:t>Laureat lub finalista ogólnopolskiej olimpiady przedmiotowej oraz laureat konkursu przedmiotowego o zasięgu wojewódzkim lub </a:t>
            </a:r>
            <a:r>
              <a:rPr lang="pl-PL" b="1" dirty="0" err="1">
                <a:effectLst/>
              </a:rPr>
              <a:t>ponadwojewódzkim</a:t>
            </a:r>
            <a:r>
              <a:rPr lang="pl-PL" dirty="0">
                <a:effectLst/>
              </a:rPr>
              <a:t>, przeprowadzonych zgodnie z przepisami wydanymi na podstawie art. 22 ust. 2 pkt 8 ustawy o systemie oświaty, </a:t>
            </a:r>
            <a:r>
              <a:rPr lang="pl-PL" u="sng" dirty="0">
                <a:effectLst/>
              </a:rPr>
              <a:t>są przyjmowani w pierwszej kolejności do publicznej szkoły ponadpodstawowej dwujęzycznej, oddziału dwujęzycznego w publicznej szkole ponadpodstawowej ogólnodostępnej lub oddziału międzynarodowego w publicznej szkole ponadpodstawowej ogólnodostępnej oraz klasy wstępnej</a:t>
            </a:r>
            <a:r>
              <a:rPr lang="pl-PL" dirty="0">
                <a:effectLst/>
              </a:rPr>
              <a:t>, o której mowa w art. 25 ust. 3, jeżeli spełniają odpowiednio warunki, o których mowa w art. 134 ust. 1, art. 135 ust. 1, art. 138 ust. 4 i art. 140 ust. 1 i 2, z tym że warunek uzyskania odpowiednio pozytywnego wyniku sprawdzianu kompetencji językowych, o którym mowa w art. 140 ust. 1, albo pozytywnego wyniku sprawdzianu predyspozycji językowych, o którym mowa w art. 140 ust. 2, nie dotyczy laureata lub finalisty olimpiady przedmiotowej oraz laureata konkursu przedmiotowego o zasięgu wojewódzkim lub </a:t>
            </a:r>
            <a:r>
              <a:rPr lang="pl-PL" dirty="0" err="1">
                <a:effectLst/>
              </a:rPr>
              <a:t>ponadwojewódzkim</a:t>
            </a:r>
            <a:r>
              <a:rPr lang="pl-PL" dirty="0">
                <a:effectLst/>
              </a:rPr>
              <a:t> z języka obcego nowożytnego, który będzie drugim językiem nauczania w szkole, oddziale albo klasie, o przyjęcie do których ubiega się laureat lub finalista.</a:t>
            </a:r>
          </a:p>
        </p:txBody>
      </p:sp>
    </p:spTree>
    <p:extLst>
      <p:ext uri="{BB962C8B-B14F-4D97-AF65-F5344CB8AC3E}">
        <p14:creationId xmlns:p14="http://schemas.microsoft.com/office/powerpoint/2010/main" xmlns="" val="3583422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tretch>
            <a:fillRect/>
          </a:stretch>
        </p:blipFill>
        <p:spPr>
          <a:xfrm>
            <a:off x="107504" y="187550"/>
            <a:ext cx="8966096" cy="5041650"/>
          </a:xfrm>
          <a:prstGeom prst="rect">
            <a:avLst/>
          </a:prstGeom>
        </p:spPr>
      </p:pic>
    </p:spTree>
    <p:extLst>
      <p:ext uri="{BB962C8B-B14F-4D97-AF65-F5344CB8AC3E}">
        <p14:creationId xmlns:p14="http://schemas.microsoft.com/office/powerpoint/2010/main" xmlns="" val="29598097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200" dirty="0"/>
              <a:t>Ustawa z dnia 14 grudnia 2016 r. Prawo oświatowe (Dz.U. z 2018 r. poz. 996 ze zm.)</a:t>
            </a:r>
          </a:p>
        </p:txBody>
      </p:sp>
      <p:sp>
        <p:nvSpPr>
          <p:cNvPr id="3" name="Symbol zastępczy zawartości 2"/>
          <p:cNvSpPr>
            <a:spLocks noGrp="1"/>
          </p:cNvSpPr>
          <p:nvPr>
            <p:ph idx="1"/>
          </p:nvPr>
        </p:nvSpPr>
        <p:spPr>
          <a:xfrm>
            <a:off x="179512" y="1600200"/>
            <a:ext cx="8784976" cy="5069160"/>
          </a:xfrm>
        </p:spPr>
        <p:txBody>
          <a:bodyPr>
            <a:normAutofit fontScale="47500" lnSpcReduction="20000"/>
          </a:bodyPr>
          <a:lstStyle/>
          <a:p>
            <a:pPr marL="0" indent="0">
              <a:buNone/>
            </a:pPr>
            <a:r>
              <a:rPr lang="pl-PL" b="1" dirty="0">
                <a:effectLst/>
              </a:rPr>
              <a:t>Art. 134.</a:t>
            </a:r>
            <a:r>
              <a:rPr lang="pl-PL" dirty="0">
                <a:effectLst/>
              </a:rPr>
              <a:t> 1. Do klasy I publicznej szkoły ponadpodstawowej, o której mowa w art. 18 ust. 1 pkt 2 lit. a–c, przyjmuje się kandydatów, którzy: </a:t>
            </a:r>
          </a:p>
          <a:p>
            <a:pPr marL="0" indent="0">
              <a:buNone/>
            </a:pPr>
            <a:r>
              <a:rPr lang="pl-PL" dirty="0">
                <a:effectLst/>
              </a:rPr>
              <a:t>1) posiadają świadectwo ukończenia szkoły podstawowej; </a:t>
            </a:r>
          </a:p>
          <a:p>
            <a:pPr marL="0" indent="0">
              <a:buNone/>
            </a:pPr>
            <a:r>
              <a:rPr lang="pl-PL" dirty="0">
                <a:effectLst/>
              </a:rPr>
              <a:t>2) w przypadku kandydatów do szkoły prowadzącej kształcenie zawodowe – posiadają zaświadczenie lekarskie zawierające orzeczenie o braku przeciwwskazań zdrowotnych do podjęcia praktycznej nauki zawodu, wydane zgodnie z przepisami wydanymi na podstawie art. 6 ust. 5 ustawy z dnia 27 czerwca 1997 r. o służbie medycyny pracy (Dz. U. z 2014 r. poz. 1184 oraz z 2017 r. poz. 60). 2. W przypadku większej liczby kandydatów spełniających warunek, o którym mowa w ust. 1 pkt 1, niż liczba wolnych miejsc w szkole, o której mowa w ust. 1, na pierwszym etapie postępowania rekrutacyjnego są brane pod uwagę łącznie następujące kryteria: </a:t>
            </a:r>
          </a:p>
          <a:p>
            <a:pPr marL="0" indent="0">
              <a:buNone/>
            </a:pPr>
            <a:r>
              <a:rPr lang="pl-PL" dirty="0">
                <a:effectLst/>
              </a:rPr>
              <a:t>1) wyniki egzaminu ósmoklasisty; </a:t>
            </a:r>
          </a:p>
          <a:p>
            <a:pPr marL="0" indent="0">
              <a:buNone/>
            </a:pPr>
            <a:r>
              <a:rPr lang="pl-PL" dirty="0">
                <a:effectLst/>
              </a:rPr>
              <a:t>2) wymienione na świadectwie ukończenia szkoły podstawowej oceny z języka polskiego i matematyki oraz z dwóch obowiązkowych zajęć edukacyjnych ustalonych przez dyrektora danej szkoły jako brane pod uwagę w postępowaniu rekrutacyjnym do danego oddziału tej szkoły; </a:t>
            </a:r>
          </a:p>
          <a:p>
            <a:pPr marL="0" indent="0">
              <a:buNone/>
            </a:pPr>
            <a:r>
              <a:rPr lang="pl-PL" dirty="0">
                <a:effectLst/>
              </a:rPr>
              <a:t>3) świadectwo ukończenia szkoły podstawowej z wyróżnieniem; </a:t>
            </a:r>
          </a:p>
          <a:p>
            <a:pPr marL="0" indent="0">
              <a:buNone/>
            </a:pPr>
            <a:r>
              <a:rPr lang="pl-PL" dirty="0">
                <a:effectLst/>
              </a:rPr>
              <a:t>4) szczególne osiągnięcia wymienione na świadectwie ukończenia szkoły podstawowej: a) uzyskanie wysokiego miejsca nagrodzonego lub uhonorowanego zwycięskim tytułem w zawodach wiedzy, artystycznych i sportowych, organizowanych przez kuratora oświaty albo organizowanych co najmniej na szczeblu powiatowym przez inne podmioty działające na terenie szkoły, z wyjątkiem tytułu laureata lub finalisty ogólnopolskiej olimpiady przedmiotowej oraz tytułu laureata konkursu przedmiotowego o zasięgu wojewódzkim lub </a:t>
            </a:r>
            <a:r>
              <a:rPr lang="pl-PL" dirty="0" err="1">
                <a:effectLst/>
              </a:rPr>
              <a:t>ponadwojewódzkim</a:t>
            </a:r>
            <a:r>
              <a:rPr lang="pl-PL" dirty="0">
                <a:effectLst/>
              </a:rPr>
              <a:t>, o których mowa w art. 132, b) osiągnięcia w zakresie aktywności społecznej, w tym na rzecz środowiska szkolnego, w szczególności w formie wolontariatu; </a:t>
            </a:r>
          </a:p>
          <a:p>
            <a:pPr marL="0" indent="0">
              <a:buNone/>
            </a:pPr>
            <a:r>
              <a:rPr lang="pl-PL" dirty="0">
                <a:effectLst/>
              </a:rPr>
              <a:t>5) w przypadku kandydatów ubiegających się o przyjęcie do oddziałów wymagających szczególnych indywidualnych predyspozycji – wyniki sprawdzianu uzdolnień kierunkowych, o którym mowa w ust. 5.</a:t>
            </a:r>
          </a:p>
        </p:txBody>
      </p:sp>
    </p:spTree>
    <p:extLst>
      <p:ext uri="{BB962C8B-B14F-4D97-AF65-F5344CB8AC3E}">
        <p14:creationId xmlns:p14="http://schemas.microsoft.com/office/powerpoint/2010/main" xmlns="" val="2494088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200" dirty="0"/>
              <a:t>Ustawa z dnia 14 grudnia 2016 r. Prawo oświatowe (Dz.U. z 2018 r. poz. 996 ze zm.)</a:t>
            </a:r>
          </a:p>
        </p:txBody>
      </p:sp>
      <p:sp>
        <p:nvSpPr>
          <p:cNvPr id="3" name="Symbol zastępczy zawartości 2"/>
          <p:cNvSpPr>
            <a:spLocks noGrp="1"/>
          </p:cNvSpPr>
          <p:nvPr>
            <p:ph idx="1"/>
          </p:nvPr>
        </p:nvSpPr>
        <p:spPr>
          <a:xfrm>
            <a:off x="179512" y="1600200"/>
            <a:ext cx="8784976" cy="5069160"/>
          </a:xfrm>
        </p:spPr>
        <p:txBody>
          <a:bodyPr>
            <a:normAutofit fontScale="70000" lnSpcReduction="20000"/>
          </a:bodyPr>
          <a:lstStyle/>
          <a:p>
            <a:pPr marL="0" indent="0">
              <a:buNone/>
            </a:pPr>
            <a:r>
              <a:rPr lang="pl-PL" b="1" dirty="0">
                <a:effectLst/>
              </a:rPr>
              <a:t>Art. 136.</a:t>
            </a:r>
            <a:r>
              <a:rPr lang="pl-PL" dirty="0">
                <a:effectLst/>
              </a:rPr>
              <a:t> 1. Na semestr pierwszy klasy I </a:t>
            </a:r>
            <a:r>
              <a:rPr lang="pl-PL" b="1" dirty="0">
                <a:effectLst/>
              </a:rPr>
              <a:t>publicznej szkoły policealnej</a:t>
            </a:r>
            <a:r>
              <a:rPr lang="pl-PL" dirty="0">
                <a:effectLst/>
              </a:rPr>
              <a:t> przyjmuje się kandydatów, którzy: </a:t>
            </a:r>
          </a:p>
          <a:p>
            <a:pPr marL="0" indent="0">
              <a:buNone/>
            </a:pPr>
            <a:r>
              <a:rPr lang="pl-PL" dirty="0">
                <a:effectLst/>
              </a:rPr>
              <a:t>1) posiadają wykształcenie średnie lub średnie branżowe; </a:t>
            </a:r>
          </a:p>
          <a:p>
            <a:pPr marL="0" indent="0">
              <a:buNone/>
            </a:pPr>
            <a:r>
              <a:rPr lang="pl-PL" dirty="0">
                <a:effectLst/>
              </a:rPr>
              <a:t>2) posiadają zaświadczenie lekarskie, o którym mowa w art. 134 ust. 1 pkt 2; </a:t>
            </a:r>
          </a:p>
          <a:p>
            <a:pPr marL="0" indent="0">
              <a:buNone/>
            </a:pPr>
            <a:r>
              <a:rPr lang="pl-PL" dirty="0">
                <a:effectLst/>
              </a:rPr>
              <a:t>3) w przypadku kandydatów ubiegających się o przyjęcie do szkoły realizującej program nauczania wymagający szczególnych indywidualnych uzdolnień lub predyspozycji przydatnych w danym zawodzie – uzyskali pozytywny wynik sprawdzianu, o którym mowa w ust. 2.</a:t>
            </a:r>
          </a:p>
          <a:p>
            <a:pPr marL="0" indent="0">
              <a:buNone/>
            </a:pPr>
            <a:r>
              <a:rPr lang="pl-PL" b="1" dirty="0">
                <a:effectLst/>
              </a:rPr>
              <a:t>Art. 154. 1.</a:t>
            </a:r>
            <a:r>
              <a:rPr lang="pl-PL" dirty="0">
                <a:effectLst/>
              </a:rPr>
              <a:t> </a:t>
            </a:r>
            <a:r>
              <a:rPr lang="pl-PL" b="1" dirty="0">
                <a:effectLst/>
              </a:rPr>
              <a:t>Terminy przeprowadzania postępowania rekrutacyjnego i postępowania uzupełniającego</a:t>
            </a:r>
            <a:r>
              <a:rPr lang="pl-PL" dirty="0">
                <a:effectLst/>
              </a:rPr>
              <a:t>, w tym terminy składania dokumentów, do:</a:t>
            </a:r>
          </a:p>
          <a:p>
            <a:pPr marL="0" indent="0">
              <a:buNone/>
            </a:pPr>
            <a:r>
              <a:rPr lang="pl-PL" dirty="0">
                <a:effectLst/>
              </a:rPr>
              <a:t>2) publicznych szkół podstawowych dla dorosłych, klas I publicznych szkół ponadpodstawowych, klas wstępnych, o których mowa w art. 25 ust. 3, i na semestr pierwszy klas I publicznych szkół policealnych – określa do końca stycznia właściwy kurator oświaty.</a:t>
            </a:r>
          </a:p>
        </p:txBody>
      </p:sp>
    </p:spTree>
    <p:extLst>
      <p:ext uri="{BB962C8B-B14F-4D97-AF65-F5344CB8AC3E}">
        <p14:creationId xmlns:p14="http://schemas.microsoft.com/office/powerpoint/2010/main" xmlns="" val="3612847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200" dirty="0"/>
              <a:t>Ustawa z dnia 14 grudnia 2016 r. Prawo oświatowe (Dz.U. z 2018 r. poz. 996 ze zm.)</a:t>
            </a:r>
          </a:p>
        </p:txBody>
      </p:sp>
      <p:sp>
        <p:nvSpPr>
          <p:cNvPr id="3" name="Symbol zastępczy zawartości 2"/>
          <p:cNvSpPr>
            <a:spLocks noGrp="1"/>
          </p:cNvSpPr>
          <p:nvPr>
            <p:ph idx="1"/>
          </p:nvPr>
        </p:nvSpPr>
        <p:spPr>
          <a:xfrm>
            <a:off x="179512" y="1600200"/>
            <a:ext cx="8784976" cy="5069160"/>
          </a:xfrm>
        </p:spPr>
        <p:txBody>
          <a:bodyPr>
            <a:normAutofit fontScale="55000" lnSpcReduction="20000"/>
          </a:bodyPr>
          <a:lstStyle/>
          <a:p>
            <a:pPr marL="0" indent="0">
              <a:buNone/>
            </a:pPr>
            <a:r>
              <a:rPr lang="pl-PL" b="1" dirty="0">
                <a:effectLst/>
              </a:rPr>
              <a:t>Art. 158. 1. Wyniki postępowania rekrutacyjnego…</a:t>
            </a:r>
            <a:endParaRPr lang="pl-PL" dirty="0">
              <a:effectLst/>
            </a:endParaRPr>
          </a:p>
          <a:p>
            <a:pPr marL="0" indent="0">
              <a:buNone/>
            </a:pPr>
            <a:r>
              <a:rPr lang="pl-PL" dirty="0">
                <a:effectLst/>
              </a:rPr>
              <a:t>6. W terminie 7 dni od dnia podania do publicznej wiadomości listy kandydatów przyjętych i kandydatów nieprzyjętych, rodzic kandydata lub kandydat pełnoletni może wystąpić do komisji rekrutacyjnej z wnioskiem o sporządzenie uzasadnienia odmowy przyjęcia kandydata do danego publicznego przedszkola, oddziału przedszkolnego w publicznej szkole podstawowej, publicznej innej formy wychowania przedszkolnego, publicznej szkoły, publicznej placówki, na zajęcia w publicznej placówce oświatowo-wychowawczej, na kwalifikacyjny kurs zawodowy lub na kształcenie ustawiczne w formach pozaszkolnych. </a:t>
            </a:r>
          </a:p>
          <a:p>
            <a:pPr marL="0" indent="0">
              <a:buNone/>
            </a:pPr>
            <a:r>
              <a:rPr lang="pl-PL" dirty="0">
                <a:effectLst/>
              </a:rPr>
              <a:t>7. Uzasadnienie sporządza się w terminie 5 dni od dnia wystąpienia przez rodzica kandydata lub kandydata pełnoletniego z wnioskiem, o którym mowa w ust. 6. Uzasadnienie zawiera przyczyny odmowy przyjęcia, w tym najniższą liczbę punktów, która uprawniała do przyjęcia, oraz liczbę punktów, którą kandydat uzyskał w postępowaniu rekrutacyjnym. </a:t>
            </a:r>
          </a:p>
          <a:p>
            <a:pPr marL="0" indent="0">
              <a:buNone/>
            </a:pPr>
            <a:r>
              <a:rPr lang="pl-PL" dirty="0">
                <a:effectLst/>
              </a:rPr>
              <a:t>8. Rodzic kandydata lub kandydat pełnoletni może wnieść do dyrektora publicznego przedszkola, publicznej szkoły lub publicznej placówki odwołanie od rozstrzygnięcia komisji rekrutacyjnej, w terminie 7 dni od dnia otrzymania uzasadnienia.</a:t>
            </a:r>
          </a:p>
          <a:p>
            <a:pPr marL="0" indent="0">
              <a:buNone/>
            </a:pPr>
            <a:r>
              <a:rPr lang="pl-PL" dirty="0">
                <a:effectLst/>
              </a:rPr>
              <a:t>9. </a:t>
            </a:r>
            <a:r>
              <a:rPr lang="pl-PL" u="sng" dirty="0">
                <a:effectLst/>
              </a:rPr>
              <a:t>Dyrektor publicznego przedszkola, publicznej szkoły lub publicznej placówki rozpatruje odwołanie od rozstrzygnięcia komisji rekrutacy</a:t>
            </a:r>
            <a:r>
              <a:rPr lang="pl-PL" dirty="0">
                <a:effectLst/>
              </a:rPr>
              <a:t>jnej, o którym mowa w ust. 8, w terminie 7 dni od dnia otrzymania odwołania. Na rozstrzygnięcie dyrektora danego publicznego przedszkola, publicznej szkoły lub publicznej </a:t>
            </a:r>
            <a:r>
              <a:rPr lang="pl-PL" u="sng" dirty="0">
                <a:effectLst/>
              </a:rPr>
              <a:t>placówki służy skarga do sądu administracyjnego.</a:t>
            </a:r>
            <a:endParaRPr lang="pl-PL" dirty="0">
              <a:effectLst/>
            </a:endParaRPr>
          </a:p>
        </p:txBody>
      </p:sp>
    </p:spTree>
    <p:extLst>
      <p:ext uri="{BB962C8B-B14F-4D97-AF65-F5344CB8AC3E}">
        <p14:creationId xmlns:p14="http://schemas.microsoft.com/office/powerpoint/2010/main" xmlns="" val="3748696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200" dirty="0"/>
              <a:t>Ustawa z dnia 14 grudnia 2016 r. Prawo oświatowe (Dz.U. z 2018 r. poz. 996 ze zm.)</a:t>
            </a:r>
          </a:p>
        </p:txBody>
      </p:sp>
      <p:sp>
        <p:nvSpPr>
          <p:cNvPr id="3" name="Symbol zastępczy zawartości 2"/>
          <p:cNvSpPr>
            <a:spLocks noGrp="1"/>
          </p:cNvSpPr>
          <p:nvPr>
            <p:ph idx="1"/>
          </p:nvPr>
        </p:nvSpPr>
        <p:spPr>
          <a:xfrm>
            <a:off x="179512" y="1600200"/>
            <a:ext cx="8784976" cy="5069160"/>
          </a:xfrm>
        </p:spPr>
        <p:txBody>
          <a:bodyPr>
            <a:normAutofit fontScale="92500" lnSpcReduction="20000"/>
          </a:bodyPr>
          <a:lstStyle/>
          <a:p>
            <a:pPr marL="0" indent="0">
              <a:buNone/>
            </a:pPr>
            <a:r>
              <a:rPr lang="pl-PL" b="1" u="sng" dirty="0">
                <a:effectLst/>
              </a:rPr>
              <a:t>Art. 161. 1</a:t>
            </a:r>
            <a:r>
              <a:rPr lang="pl-PL" u="sng" dirty="0">
                <a:effectLst/>
              </a:rPr>
              <a:t>. Jeżeli po przeprowadzeniu postępowania rekrutacyjnego publiczne przedszkole, oddział przedszkolny w publicznej szkole podstawowej, publiczna inna forma wychowania przedszkolnego, publiczna szkoła lub publiczna placówka nadal dysponuje wolnymi miejscami, dyrektor przedszkola, szkoły lub placówki przeprowadza postępowanie uzupełniające. </a:t>
            </a:r>
            <a:endParaRPr lang="pl-PL" dirty="0">
              <a:effectLst/>
            </a:endParaRPr>
          </a:p>
          <a:p>
            <a:pPr marL="0" indent="0">
              <a:buNone/>
            </a:pPr>
            <a:r>
              <a:rPr lang="pl-PL" u="sng" dirty="0">
                <a:effectLst/>
              </a:rPr>
              <a:t>2. Postępowanie uzupełniające powinno zakończyć się do końca sierpnia roku szkolnego poprzedzającego rok szkolny, na który jest przeprowadzane postępowanie rekrutacyjne. </a:t>
            </a:r>
            <a:endParaRPr lang="pl-PL" dirty="0">
              <a:effectLst/>
            </a:endParaRPr>
          </a:p>
        </p:txBody>
      </p:sp>
    </p:spTree>
    <p:extLst>
      <p:ext uri="{BB962C8B-B14F-4D97-AF65-F5344CB8AC3E}">
        <p14:creationId xmlns:p14="http://schemas.microsoft.com/office/powerpoint/2010/main" xmlns="" val="39306922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rotWithShape="1">
          <a:blip r:embed="rId2"/>
          <a:srcRect l="6401" t="16693" r="26392" b="26682"/>
          <a:stretch/>
        </p:blipFill>
        <p:spPr>
          <a:xfrm>
            <a:off x="191928" y="476672"/>
            <a:ext cx="8760145" cy="5904656"/>
          </a:xfrm>
          <a:prstGeom prst="rect">
            <a:avLst/>
          </a:prstGeom>
        </p:spPr>
      </p:pic>
    </p:spTree>
    <p:extLst>
      <p:ext uri="{BB962C8B-B14F-4D97-AF65-F5344CB8AC3E}">
        <p14:creationId xmlns:p14="http://schemas.microsoft.com/office/powerpoint/2010/main" xmlns="" val="30817849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rotWithShape="1">
          <a:blip r:embed="rId2"/>
          <a:srcRect l="4801" t="17338" r="26391" b="28684"/>
          <a:stretch/>
        </p:blipFill>
        <p:spPr>
          <a:xfrm>
            <a:off x="97217" y="548680"/>
            <a:ext cx="8949566" cy="5616624"/>
          </a:xfrm>
          <a:prstGeom prst="rect">
            <a:avLst/>
          </a:prstGeom>
        </p:spPr>
      </p:pic>
    </p:spTree>
    <p:extLst>
      <p:ext uri="{BB962C8B-B14F-4D97-AF65-F5344CB8AC3E}">
        <p14:creationId xmlns:p14="http://schemas.microsoft.com/office/powerpoint/2010/main" xmlns="" val="4104808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cstate="print"/>
          <a:stretch>
            <a:fillRect/>
          </a:stretch>
        </p:blipFill>
        <p:spPr>
          <a:xfrm>
            <a:off x="107504" y="260648"/>
            <a:ext cx="8964157" cy="5040560"/>
          </a:xfrm>
          <a:prstGeom prst="rect">
            <a:avLst/>
          </a:prstGeom>
        </p:spPr>
      </p:pic>
    </p:spTree>
    <p:extLst>
      <p:ext uri="{BB962C8B-B14F-4D97-AF65-F5344CB8AC3E}">
        <p14:creationId xmlns:p14="http://schemas.microsoft.com/office/powerpoint/2010/main" xmlns="" val="2542344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rotWithShape="1">
          <a:blip r:embed="rId2"/>
          <a:srcRect l="14563" t="13825" r="38778" b="4227"/>
          <a:stretch/>
        </p:blipFill>
        <p:spPr>
          <a:xfrm>
            <a:off x="2131541" y="0"/>
            <a:ext cx="4880918" cy="6858000"/>
          </a:xfrm>
          <a:prstGeom prst="rect">
            <a:avLst/>
          </a:prstGeom>
        </p:spPr>
      </p:pic>
    </p:spTree>
    <p:extLst>
      <p:ext uri="{BB962C8B-B14F-4D97-AF65-F5344CB8AC3E}">
        <p14:creationId xmlns:p14="http://schemas.microsoft.com/office/powerpoint/2010/main" xmlns="" val="3913168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858157"/>
            <a:ext cx="9144000" cy="5141686"/>
          </a:xfrm>
          <a:prstGeom prst="rect">
            <a:avLst/>
          </a:prstGeom>
        </p:spPr>
      </p:pic>
    </p:spTree>
    <p:extLst>
      <p:ext uri="{BB962C8B-B14F-4D97-AF65-F5344CB8AC3E}">
        <p14:creationId xmlns:p14="http://schemas.microsoft.com/office/powerpoint/2010/main" xmlns="" val="1062057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857552"/>
            <a:ext cx="9144000" cy="5142895"/>
          </a:xfrm>
          <a:prstGeom prst="rect">
            <a:avLst/>
          </a:prstGeom>
        </p:spPr>
      </p:pic>
    </p:spTree>
    <p:extLst>
      <p:ext uri="{BB962C8B-B14F-4D97-AF65-F5344CB8AC3E}">
        <p14:creationId xmlns:p14="http://schemas.microsoft.com/office/powerpoint/2010/main" xmlns="" val="3018460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857552"/>
            <a:ext cx="9144000" cy="5142895"/>
          </a:xfrm>
          <a:prstGeom prst="rect">
            <a:avLst/>
          </a:prstGeom>
        </p:spPr>
      </p:pic>
    </p:spTree>
    <p:extLst>
      <p:ext uri="{BB962C8B-B14F-4D97-AF65-F5344CB8AC3E}">
        <p14:creationId xmlns:p14="http://schemas.microsoft.com/office/powerpoint/2010/main" xmlns="" val="2035298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Niestandardowy 1">
      <a:dk1>
        <a:srgbClr val="F8F8F8"/>
      </a:dk1>
      <a:lt1>
        <a:srgbClr val="F8F8F8"/>
      </a:lt1>
      <a:dk2>
        <a:srgbClr val="1F497D"/>
      </a:dk2>
      <a:lt2>
        <a:srgbClr val="F8F8F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iestandardowy 1">
      <a:majorFont>
        <a:latin typeface="Cambria"/>
        <a:ea typeface=""/>
        <a:cs typeface=""/>
      </a:majorFont>
      <a:minorFont>
        <a:latin typeface="Cambria"/>
        <a:ea typeface=""/>
        <a:cs typeface=""/>
      </a:minorFont>
    </a:fontScheme>
    <a:fmtScheme name="Kąt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2734</TotalTime>
  <Words>5488</Words>
  <Application>Microsoft Office PowerPoint</Application>
  <PresentationFormat>Pokaz na ekranie (4:3)</PresentationFormat>
  <Paragraphs>185</Paragraphs>
  <Slides>45</Slides>
  <Notes>2</Notes>
  <HiddenSlides>0</HiddenSlides>
  <MMClips>0</MMClips>
  <ScaleCrop>false</ScaleCrop>
  <HeadingPairs>
    <vt:vector size="4" baseType="variant">
      <vt:variant>
        <vt:lpstr>Motyw</vt:lpstr>
      </vt:variant>
      <vt:variant>
        <vt:i4>1</vt:i4>
      </vt:variant>
      <vt:variant>
        <vt:lpstr>Tytuły slajdów</vt:lpstr>
      </vt:variant>
      <vt:variant>
        <vt:i4>45</vt:i4>
      </vt:variant>
    </vt:vector>
  </HeadingPairs>
  <TitlesOfParts>
    <vt:vector size="46" baseType="lpstr">
      <vt:lpstr>Motyw pakietu Office</vt:lpstr>
      <vt:lpstr>Kuratorium Oświaty w Katowicach</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Rekrutacja do klasy I trzyletniego liceum ogólnokształcącego dla absolwentów dotychczasowego gimnazjum  ustawa z dnia 14 grudnia 2016 r. Przepisy wprowadzające ustawę – Prawo oświatowe </vt:lpstr>
      <vt:lpstr>Rekrutacja do klasy I trzyletniego liceum ogólnokształcącego dla absolwentów dotychczasowego gimnazjum  ustawa z dnia 14 grudnia 2016 r. Przepisy wprowadzające ustawę – Prawo oświatowe</vt:lpstr>
      <vt:lpstr>Rekrutacja do klasy I trzyletniego liceum ogólnokształcącego dla absolwentów dotychczasowego gimnazjum  ustawa z dnia 14 grudnia 2016 r. Przepisy wprowadzające ustawę – Prawo oświatowe</vt:lpstr>
      <vt:lpstr>Rekrutacja do klasy I dotychczasowego czteroletniego technikum dla absolwentów dotychczasowego gimnazjum. ustawa z dnia 14 grudnia 2016 r. Przepisy wprowadzające ustawę – Prawo oświatowe</vt:lpstr>
      <vt:lpstr>Rekrutacja do klasy I dotychczasowego czteroletniego technikum dla absolwentów dotychczasowego gimnazjum. ustawa z dnia 14 grudnia 2016 r. Przepisy wprowadzające ustawę – Prawo oświatowe</vt:lpstr>
      <vt:lpstr>Rekrutacja do klasy I branżowej szkoły I stopnia dla absolwentów dotychczasowego gimnazjum ustawa z dnia 14 grudnia 2016 r. Przepisy wprowadzające ustawę – Prawo oświatowe</vt:lpstr>
      <vt:lpstr>Rekrutacja do szkoły policealnej ustawa z dnia 14 grudnia 2016 r. Przepisy wprowadzające ustawę – Prawo oświatowe</vt:lpstr>
      <vt:lpstr>Rekrutacja na semestr pierwszy klasy I dotychczasowego trzyletniego liceum ogólnokształcącego dla dorosłych dla absolwentów dotychczasowego gimnazjum.  ustawa z dnia 14 grudnia 2016 r. Przepisy wprowadzające ustawę – Prawo oświatowe</vt:lpstr>
      <vt:lpstr>Rekrutacja na semestr pierwszy klasy I dotychczasowego trzyletniego liceum ogólnokształcącego dla dorosłych dla absolwentów dotychczasowego gimnazjum.  ustawa z dnia 14 grudnia 2016 r. Przepisy wprowadzające ustawę – Prawo oświatowe</vt:lpstr>
      <vt:lpstr>Ustawa o systemie oświaty</vt:lpstr>
      <vt:lpstr>Ustawa o systemie oświaty</vt:lpstr>
      <vt:lpstr>Ustawa o systemie oświaty</vt:lpstr>
      <vt:lpstr>Ustawa o systemie oświaty</vt:lpstr>
      <vt:lpstr>Ustawa o systemie oświaty</vt:lpstr>
      <vt:lpstr>Ustawa o systemie oświaty</vt:lpstr>
      <vt:lpstr>Ustawa o systemie oświaty</vt:lpstr>
      <vt:lpstr>Ustawa o systemie oświaty</vt:lpstr>
      <vt:lpstr>Ustawa o systemie oświaty</vt:lpstr>
      <vt:lpstr>Ustawa o systemie oświaty</vt:lpstr>
      <vt:lpstr>Ustawa o systemie oświaty</vt:lpstr>
      <vt:lpstr>Ustawa o systemie oświaty</vt:lpstr>
      <vt:lpstr>Ustawa o systemie oświaty</vt:lpstr>
      <vt:lpstr>Ustawa z dnia 14 grudnia 2016 r. Prawo oświatowe (Dz.U. z 2018 r. poz. 996 ze zm.)</vt:lpstr>
      <vt:lpstr>Ustawa z dnia 14 grudnia 2016 r. Prawo oświatowe (Dz.U. z 2018 r. poz. 996 ze zm.)</vt:lpstr>
      <vt:lpstr>Ustawa z dnia 14 grudnia 2016 r. Prawo oświatowe (Dz.U. z 2018 r. poz. 996 ze zm.)</vt:lpstr>
      <vt:lpstr>Ustawa z dnia 14 grudnia 2016 r. Prawo oświatowe (Dz.U. z 2018 r. poz. 996 ze zm.)</vt:lpstr>
      <vt:lpstr>Ustawa z dnia 14 grudnia 2016 r. Prawo oświatowe (Dz.U. z 2018 r. poz. 996 ze zm.)</vt:lpstr>
      <vt:lpstr>Ustawa z dnia 14 grudnia 2016 r. Prawo oświatowe (Dz.U. z 2018 r. poz. 996 ze zm.)</vt:lpstr>
      <vt:lpstr>Slajd 44</vt:lpstr>
      <vt:lpstr>Slajd 45</vt:lpstr>
    </vt:vector>
  </TitlesOfParts>
  <Company>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Małgorzata Gołębska</dc:creator>
  <cp:lastModifiedBy>Patrycja</cp:lastModifiedBy>
  <cp:revision>491</cp:revision>
  <cp:lastPrinted>2018-08-28T12:20:45Z</cp:lastPrinted>
  <dcterms:created xsi:type="dcterms:W3CDTF">2017-09-29T19:31:29Z</dcterms:created>
  <dcterms:modified xsi:type="dcterms:W3CDTF">2018-09-27T10:59:16Z</dcterms:modified>
</cp:coreProperties>
</file>